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9" r:id="rId17"/>
    <p:sldId id="280" r:id="rId18"/>
    <p:sldId id="281" r:id="rId19"/>
    <p:sldId id="283" r:id="rId20"/>
    <p:sldId id="282" r:id="rId21"/>
    <p:sldId id="284" r:id="rId22"/>
    <p:sldId id="285" r:id="rId23"/>
    <p:sldId id="286" r:id="rId24"/>
    <p:sldId id="287" r:id="rId25"/>
    <p:sldId id="290" r:id="rId26"/>
    <p:sldId id="289" r:id="rId27"/>
    <p:sldId id="288" r:id="rId28"/>
    <p:sldId id="291" r:id="rId29"/>
    <p:sldId id="292" r:id="rId30"/>
    <p:sldId id="294" r:id="rId31"/>
    <p:sldId id="295" r:id="rId32"/>
    <p:sldId id="296" r:id="rId33"/>
    <p:sldId id="293" r:id="rId34"/>
    <p:sldId id="297" r:id="rId35"/>
    <p:sldId id="298" r:id="rId36"/>
    <p:sldId id="299" r:id="rId37"/>
    <p:sldId id="300" r:id="rId38"/>
    <p:sldId id="301" r:id="rId39"/>
    <p:sldId id="302" r:id="rId40"/>
    <p:sldId id="304" r:id="rId41"/>
    <p:sldId id="303" r:id="rId42"/>
    <p:sldId id="305" r:id="rId43"/>
    <p:sldId id="306" r:id="rId44"/>
    <p:sldId id="308" r:id="rId45"/>
    <p:sldId id="309" r:id="rId46"/>
    <p:sldId id="307" r:id="rId47"/>
    <p:sldId id="310" r:id="rId48"/>
    <p:sldId id="311" r:id="rId49"/>
    <p:sldId id="312" r:id="rId50"/>
    <p:sldId id="313" r:id="rId51"/>
    <p:sldId id="315" r:id="rId52"/>
    <p:sldId id="314" r:id="rId53"/>
    <p:sldId id="318" r:id="rId54"/>
    <p:sldId id="317" r:id="rId55"/>
    <p:sldId id="316" r:id="rId56"/>
    <p:sldId id="320" r:id="rId57"/>
    <p:sldId id="322" r:id="rId58"/>
    <p:sldId id="321" r:id="rId59"/>
    <p:sldId id="323" r:id="rId60"/>
    <p:sldId id="325" r:id="rId61"/>
    <p:sldId id="324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5" r:id="rId70"/>
    <p:sldId id="334" r:id="rId71"/>
    <p:sldId id="333" r:id="rId72"/>
    <p:sldId id="275" r:id="rId73"/>
    <p:sldId id="277" r:id="rId74"/>
    <p:sldId id="273" r:id="rId75"/>
    <p:sldId id="274" r:id="rId76"/>
  </p:sldIdLst>
  <p:sldSz cx="10693400" cy="7561263"/>
  <p:notesSz cx="6669088" cy="9928225"/>
  <p:embeddedFontLst>
    <p:embeddedFont>
      <p:font typeface="Arial Black" panose="020B0A04020102020204" pitchFamily="34" charset="0"/>
      <p:regular r:id="rId78"/>
      <p:bold r:id="rId79"/>
    </p:embeddedFont>
    <p:embeddedFont>
      <p:font typeface="Consolas" panose="020B0609020204030204" pitchFamily="49" charset="0"/>
      <p:regular r:id="rId80"/>
      <p:bold r:id="rId81"/>
      <p:italic r:id="rId82"/>
      <p:boldItalic r:id="rId83"/>
    </p:embeddedFont>
    <p:embeddedFont>
      <p:font typeface="Noto Sans" panose="020B050204050402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59154-936D-8EBB-D9EB-15FE048AF2AB}" v="825" dt="2025-06-07T18:42:24.365"/>
    <p1510:client id="{4D582C26-28D8-7751-3808-9CD3EDCDFE7A}" v="807" dt="2025-06-07T17:24:44.825"/>
    <p1510:client id="{63CE4E57-8C26-74B5-DD9F-7D81DEF5F03B}" v="225" dt="2025-06-06T21:33:55.005"/>
    <p1510:client id="{BEA94A31-FAC2-5617-63C6-B7DFDFA576A9}" v="120" dt="2025-06-06T21:05:55.387"/>
    <p1510:client id="{C76F4DEE-D8BB-7646-C88D-9B215D1B4FD8}" v="8" dt="2025-06-06T21:11:03.038"/>
    <p1510:client id="{D781EE56-044A-0CF5-9A7F-903EA4969A99}" v="160" dt="2025-06-07T19:01:36.119"/>
    <p1510:client id="{F81321AC-43EF-8152-50B6-FB81891FF1C3}" v="3617" dt="2025-06-07T16:27:12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296"/>
        <p:guide pos="2880"/>
        <p:guide orient="horz" pos="2531"/>
        <p:guide pos="336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litres.ru/bcode/12345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library.ru/bcode/234567" TargetMode="External"/><Relationship Id="rId5" Type="http://schemas.openxmlformats.org/officeDocument/2006/relationships/hyperlink" Target="https://springer.com/bcode/567890" TargetMode="External"/><Relationship Id="rId4" Type="http://schemas.openxmlformats.org/officeDocument/2006/relationships/hyperlink" Target="https://cyberleninka.ru/bcode/987654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/>
              <a:t>ОТЧЕТ </a:t>
            </a:r>
            <a:br>
              <a:rPr lang="ru-RU" sz="2100"/>
            </a:br>
            <a:r>
              <a:rPr lang="ru-RU" sz="2100"/>
              <a:t>о прохождении учебной практики </a:t>
            </a:r>
            <a:br>
              <a:rPr lang="ru-RU" sz="2100"/>
            </a:br>
            <a:br>
              <a:rPr lang="ru-RU" sz="2100"/>
            </a:br>
            <a:r>
              <a:rPr lang="ru-RU" sz="2000"/>
              <a:t>по профессиональному модулю</a:t>
            </a:r>
            <a:br>
              <a:rPr lang="ru-RU" sz="2000"/>
            </a:br>
            <a:r>
              <a:rPr lang="ru-RU" sz="2000"/>
              <a:t>ПМ.02 Осуществление интеграции программных модулей</a:t>
            </a:r>
            <a:br>
              <a:rPr lang="ru-RU" sz="2000"/>
            </a:br>
            <a:br>
              <a:rPr lang="ru-RU" sz="2000"/>
            </a:br>
            <a:r>
              <a:rPr lang="ru-RU" sz="2000"/>
              <a:t>в период с «25» мая 2025 г. по «07» июня 2025 г.</a:t>
            </a:r>
            <a:br>
              <a:rPr lang="ru-RU" sz="2000"/>
            </a:br>
            <a:br>
              <a:rPr lang="ru-RU" sz="2000"/>
            </a:br>
            <a:r>
              <a:rPr lang="ru-RU" sz="2000"/>
              <a:t> Специальность 09.02.07 Информационные системы и программирование</a:t>
            </a:r>
            <a:br>
              <a:rPr lang="ru-RU" sz="2100"/>
            </a:br>
            <a:endParaRPr sz="2700"/>
          </a:p>
        </p:txBody>
      </p:sp>
      <p:sp>
        <p:nvSpPr>
          <p:cNvPr id="146" name="Google Shape;146;p1"/>
          <p:cNvSpPr txBox="1"/>
          <p:nvPr/>
        </p:nvSpPr>
        <p:spPr>
          <a:xfrm>
            <a:off x="820293" y="6279378"/>
            <a:ext cx="9874196" cy="112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__</a:t>
            </a:r>
            <a:r>
              <a:rPr lang="ru-RU" sz="20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Салимзода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__</a:t>
            </a:r>
            <a:r>
              <a:rPr lang="ru-RU" sz="20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Мирзо__Фарход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Clr>
                <a:srgbClr val="FF0000"/>
              </a:buClr>
              <a:buSzPts val="2000"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__ДКИП 204 прог_____________________________________________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Clr>
                <a:srgbClr val="FF0000"/>
              </a:buClr>
              <a:buSzPts val="2000"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 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_____</a:t>
            </a:r>
            <a:r>
              <a:rPr lang="ru-RU" sz="20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Сибириев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__Иван ___Валерьевич_________________________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endParaRPr sz="2200" b="0" i="1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845" y="1808612"/>
            <a:ext cx="915647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8820" algn="just">
              <a:buSzPts val="20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посмотрим </a:t>
            </a:r>
            <a:r>
              <a:rPr lang="ru-RU" sz="1800" dirty="0">
                <a:solidFill>
                  <a:srgbClr val="FF0000"/>
                </a:solidFill>
                <a:latin typeface="Times New Roman"/>
                <a:sym typeface="Times New Roman"/>
              </a:rPr>
              <a:t>Внесение изменений и Индексация изменений</a:t>
            </a:r>
            <a:endParaRPr lang="ru-RU" sz="18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indent="718820" algn="just"/>
            <a:r>
              <a:rPr lang="ru-RU" sz="1800" dirty="0">
                <a:solidFill>
                  <a:srgbClr val="FF0000"/>
                </a:solidFill>
                <a:latin typeface="Times New Roman"/>
                <a:cs typeface="Times New Roman"/>
              </a:rPr>
              <a:t>Рисунок 9 - Сообщение о незафиксированных изменениях</a:t>
            </a:r>
            <a:endParaRPr lang="ru-RU" sz="1800">
              <a:solidFill>
                <a:srgbClr val="FF0000"/>
              </a:solidFill>
              <a:latin typeface="Times New Roman"/>
            </a:endParaRPr>
          </a:p>
          <a:p>
            <a:pPr indent="718820" algn="just"/>
            <a:r>
              <a:rPr lang="ru-RU" sz="1800" dirty="0">
                <a:solidFill>
                  <a:srgbClr val="FF0000"/>
                </a:solidFill>
                <a:latin typeface="Times New Roman"/>
                <a:cs typeface="Times New Roman"/>
              </a:rPr>
              <a:t>Рисунок 10 - Команды для индексации изменений</a:t>
            </a:r>
            <a:endParaRPr lang="ru-RU" sz="1800" dirty="0">
              <a:solidFill>
                <a:srgbClr val="FF0000"/>
              </a:solidFill>
            </a:endParaRPr>
          </a:p>
        </p:txBody>
      </p:sp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C33FF39-A80C-A10F-8D54-634292B37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906" y="3776225"/>
            <a:ext cx="5301888" cy="197939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D4EFDD-464E-10FA-B3B7-952483BCB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740" y="3676844"/>
            <a:ext cx="5318991" cy="2178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4743" y="1752983"/>
            <a:ext cx="9840029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8820">
              <a:buSzPts val="2000"/>
            </a:pPr>
            <a:r>
              <a:rPr lang="ru-RU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скриншоты </a:t>
            </a:r>
            <a:r>
              <a:rPr lang="ru-RU" sz="2000" dirty="0">
                <a:solidFill>
                  <a:srgbClr val="FF0000"/>
                </a:solidFill>
                <a:latin typeface="Times New Roman"/>
                <a:sym typeface="Times New Roman"/>
              </a:rPr>
              <a:t>Индексация и коммит</a:t>
            </a:r>
            <a:endParaRPr lang="ru-RU" sz="2000" dirty="0">
              <a:solidFill>
                <a:srgbClr val="FF0000"/>
              </a:solidFill>
              <a:latin typeface="Times New Roman"/>
              <a:ea typeface="Times New Roman"/>
            </a:endParaRPr>
          </a:p>
          <a:p>
            <a:r>
              <a:rPr lang="ru-RU" sz="1800" dirty="0">
                <a:solidFill>
                  <a:srgbClr val="FF0000"/>
                </a:solidFill>
                <a:latin typeface="Times New Roman"/>
              </a:rPr>
              <a:t>Рисунок 11 - Создано  файла</a:t>
            </a:r>
            <a:br>
              <a:rPr lang="ru-RU" sz="1800" dirty="0">
                <a:latin typeface="Times New Roman"/>
              </a:rPr>
            </a:br>
            <a:r>
              <a:rPr lang="ru-RU" sz="1800" dirty="0">
                <a:solidFill>
                  <a:srgbClr val="FF0000"/>
                </a:solidFill>
                <a:latin typeface="Times New Roman"/>
                <a:cs typeface="Times New Roman"/>
              </a:rPr>
              <a:t>Рисунок 12 - Индексация и коммит для 2 файлов</a:t>
            </a:r>
          </a:p>
          <a:p>
            <a:r>
              <a:rPr lang="ru-RU" sz="1800" dirty="0">
                <a:solidFill>
                  <a:srgbClr val="FF0000"/>
                </a:solidFill>
                <a:latin typeface="Times New Roman"/>
                <a:cs typeface="Times New Roman"/>
              </a:rPr>
              <a:t>Рисунок 13 - Индексация и коммит для третьего файла</a:t>
            </a:r>
            <a:endParaRPr lang="ru-RU" sz="1800">
              <a:solidFill>
                <a:srgbClr val="FF0000"/>
              </a:solidFill>
              <a:latin typeface="Times New Roman"/>
            </a:endParaRPr>
          </a:p>
          <a:p>
            <a:pPr indent="718820">
              <a:buSzPts val="2000"/>
            </a:pPr>
            <a:endParaRPr lang="ru-RU" sz="2000">
              <a:solidFill>
                <a:schemeClr val="dk1"/>
              </a:solidFill>
              <a:latin typeface="Times New Roman"/>
            </a:endParaRPr>
          </a:p>
          <a:p>
            <a:pPr indent="718820">
              <a:buSzPts val="2000"/>
            </a:pPr>
            <a:endParaRPr lang="ru-RU" sz="200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E1AFC1-7567-24C7-DFD3-6682361C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7" y="3391164"/>
            <a:ext cx="4931155" cy="1036599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9D5CFE-422F-1E91-0CB5-EE10AA144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89" y="4843176"/>
            <a:ext cx="6013226" cy="160062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7A3E9A3-E01A-F90C-FEFB-1A60AB323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72" y="4680029"/>
            <a:ext cx="4461998" cy="1913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2613dc383_0_67"/>
          <p:cNvSpPr txBox="1"/>
          <p:nvPr/>
        </p:nvSpPr>
        <p:spPr>
          <a:xfrm>
            <a:off x="12705" y="1687792"/>
            <a:ext cx="1033941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8820" algn="just">
              <a:buSzPts val="2000"/>
            </a:pPr>
            <a:r>
              <a:rPr lang="ru-RU" sz="20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</a:t>
            </a:r>
            <a:r>
              <a:rPr lang="ru-RU" dirty="0">
                <a:solidFill>
                  <a:srgbClr val="FF0000"/>
                </a:solidFill>
                <a:sym typeface="Times New Roman"/>
              </a:rPr>
              <a:t>Коммит изменений</a:t>
            </a:r>
            <a:endParaRPr lang="ru-RU" sz="2000">
              <a:solidFill>
                <a:srgbClr val="FF0000"/>
              </a:solidFill>
              <a:ea typeface="Times New Roman"/>
              <a:cs typeface="Times New Roman"/>
            </a:endParaRP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Рисунок  - Коммит изменений Рисунок  - Ввод комментария </a:t>
            </a:r>
          </a:p>
          <a:p>
            <a:pPr algn="just"/>
            <a:endParaRPr lang="ru-RU" sz="2000">
              <a:solidFill>
                <a:schemeClr val="dk1"/>
              </a:solidFill>
            </a:endParaRPr>
          </a:p>
          <a:p>
            <a:pPr lvl="0" indent="718820" algn="just">
              <a:buSzPts val="2000"/>
            </a:pPr>
            <a:endParaRPr lang="ru-RU" sz="2000" b="0" i="0" u="none" strike="noStrike" cap="none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233" name="Google Shape;233;g2c2613dc383_0_6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4BE93FD-7C1D-47FA-A45F-60754220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70" y="4868265"/>
            <a:ext cx="4759112" cy="1592088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08E17E4-0656-B30C-2A12-A7770091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539" y="2471761"/>
            <a:ext cx="4487229" cy="380898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C7AF4AA-4284-F2AF-4530-7E68A8E28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57" y="2690813"/>
            <a:ext cx="4580231" cy="217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321" y="1771307"/>
            <a:ext cx="768271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8820" algn="just">
              <a:buSzPts val="20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18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</a:t>
            </a:r>
            <a:r>
              <a:rPr lang="ru-RU" sz="1800" dirty="0">
                <a:solidFill>
                  <a:srgbClr val="FF0000"/>
                </a:solidFill>
                <a:latin typeface="Times New Roman"/>
                <a:sym typeface="Times New Roman"/>
              </a:rPr>
              <a:t>Изменения, а не файлы. </a:t>
            </a:r>
            <a:endParaRPr lang="ru-RU" sz="1800" dirty="0">
              <a:solidFill>
                <a:srgbClr val="FF0000"/>
              </a:solidFill>
            </a:endParaRPr>
          </a:p>
          <a:p>
            <a:pPr algn="just"/>
            <a:endParaRPr lang="en-US" sz="1600">
              <a:solidFill>
                <a:schemeClr val="tx1"/>
              </a:solidFill>
            </a:endParaRPr>
          </a:p>
          <a:p>
            <a:pPr algn="just"/>
            <a:endParaRPr lang="en-US" sz="2000"/>
          </a:p>
          <a:p>
            <a:pPr algn="just"/>
            <a:endParaRPr lang="en-US" sz="2000"/>
          </a:p>
          <a:p>
            <a:pPr algn="just"/>
            <a:endParaRPr lang="en-US" sz="2000"/>
          </a:p>
          <a:p>
            <a:pPr indent="718820" algn="just">
              <a:buSzPts val="2000"/>
            </a:pPr>
            <a:endParaRPr lang="en-US" sz="2000"/>
          </a:p>
          <a:p>
            <a:pPr indent="718820" algn="just">
              <a:buSzPts val="2000"/>
            </a:pPr>
            <a:endParaRPr lang="en-US" sz="2000"/>
          </a:p>
          <a:p>
            <a:pPr indent="718820" algn="just">
              <a:buSzPts val="2000"/>
            </a:pPr>
            <a:endParaRPr lang="ru-RU" sz="2000">
              <a:latin typeface="Times New Roman"/>
            </a:endParaRPr>
          </a:p>
          <a:p>
            <a:pPr lvl="0" indent="718820" algn="just">
              <a:buSzPts val="2000"/>
            </a:pPr>
            <a:endParaRPr lang="ru-RU" sz="2000" b="0" i="0" u="none" strike="noStrike" cap="none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4" name="Рисунок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33207D-B057-BFED-FA4C-7FB5F1B84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" y="3193641"/>
            <a:ext cx="3887236" cy="15621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87BCAC-D23D-2A89-B244-AEA97585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10" y="4871109"/>
            <a:ext cx="4020622" cy="17716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D66671-EA45-CA43-F781-383FC9B09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749" y="3263509"/>
            <a:ext cx="3662347" cy="1280441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45815E-3E9F-F75E-8C6B-D226F2BAF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592" y="2997905"/>
            <a:ext cx="2361356" cy="155564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D245183-625A-EAA5-4F0D-B11645C3C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677" y="4751976"/>
            <a:ext cx="5739063" cy="1781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613dc383_0_74"/>
          <p:cNvSpPr txBox="1"/>
          <p:nvPr/>
        </p:nvSpPr>
        <p:spPr>
          <a:xfrm>
            <a:off x="2120423" y="2101606"/>
            <a:ext cx="345445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8820" algn="just">
              <a:buSzPts val="2000"/>
            </a:pPr>
            <a:b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ru-RU" sz="2000" b="0" i="0" u="none" strike="noStrike" cap="none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249" name="Google Shape;249;g2c2613dc383_0_7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230AD-3D63-12EF-32EB-DCC835052B54}"/>
              </a:ext>
            </a:extLst>
          </p:cNvPr>
          <p:cNvSpPr txBox="1"/>
          <p:nvPr/>
        </p:nvSpPr>
        <p:spPr>
          <a:xfrm>
            <a:off x="131136" y="1742064"/>
            <a:ext cx="689499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  <a:latin typeface="Times New Roman"/>
              </a:rPr>
              <a:t>Приложение 1.2</a:t>
            </a:r>
          </a:p>
          <a:p>
            <a:r>
              <a:rPr lang="ru-RU" sz="1600" dirty="0">
                <a:solidFill>
                  <a:srgbClr val="FF0000"/>
                </a:solidFill>
                <a:latin typeface="Times New Roman"/>
              </a:rPr>
              <a:t>На данном слайде необходимо продемонстрировать скриншот </a:t>
            </a:r>
            <a:r>
              <a:rPr lang="ru-RU" dirty="0">
                <a:solidFill>
                  <a:srgbClr val="FF0000"/>
                </a:solidFill>
              </a:rPr>
              <a:t>История</a:t>
            </a:r>
          </a:p>
          <a:p>
            <a:endParaRPr lang="ru-RU" sz="160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Веб-сай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756F6B-57E1-B571-A6B9-AFE3D121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9" y="2572783"/>
            <a:ext cx="4583405" cy="277177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69C1CE-215B-CD66-FB7D-4EA115303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80" y="5515217"/>
            <a:ext cx="4000142" cy="14573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EC7991A-F97B-E82C-A8B2-47256AEB1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384" y="2570401"/>
            <a:ext cx="5816371" cy="163417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электроника, снимок экрана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061691-1D98-8508-9571-759BCCF38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200" y="4338631"/>
            <a:ext cx="5818073" cy="3193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2613dc383_0_8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8EF08-F2D9-1640-04FD-6178508D325F}"/>
              </a:ext>
            </a:extLst>
          </p:cNvPr>
          <p:cNvSpPr txBox="1"/>
          <p:nvPr/>
        </p:nvSpPr>
        <p:spPr>
          <a:xfrm>
            <a:off x="-1421" y="1731953"/>
            <a:ext cx="47856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>
                <a:solidFill>
                  <a:srgbClr val="FF0000"/>
                </a:solidFill>
                <a:latin typeface="Times New Roman"/>
              </a:rPr>
              <a:t>На данном слайде необходимо продемонстрировать скриншот </a:t>
            </a:r>
            <a:r>
              <a:rPr lang="ru-RU">
                <a:solidFill>
                  <a:srgbClr val="FF0000"/>
                </a:solidFill>
              </a:rPr>
              <a:t>История</a:t>
            </a:r>
            <a:endParaRPr lang="ru-RU"/>
          </a:p>
        </p:txBody>
      </p:sp>
      <p:pic>
        <p:nvPicPr>
          <p:cNvPr id="3" name="Рисунок 2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B10CA22-F555-606A-CE8E-809CB995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4" y="2433970"/>
            <a:ext cx="4593020" cy="1684982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Мультимедийное программное обеспечение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4045762-8EB2-44DF-80E0-AC29664F9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5" y="4321788"/>
            <a:ext cx="5251388" cy="178277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мультимеди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3F39DED-566A-1726-E675-7117A3B64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122" y="2543974"/>
            <a:ext cx="4890061" cy="1672249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B12175A-A0B4-7C1F-31C2-3316228BC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720" y="4321800"/>
            <a:ext cx="5273833" cy="1782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F60A-C497-06B1-5118-F9867CC7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61" y="212781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D0005-02BB-A34B-559A-C11FA616A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" y="1887865"/>
            <a:ext cx="7161681" cy="968396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 sz="2000" err="1">
                <a:solidFill>
                  <a:srgbClr val="FF0000"/>
                </a:solidFill>
              </a:rPr>
              <a:t>Алиасы</a:t>
            </a:r>
            <a:endParaRPr lang="ru-RU" sz="2000">
              <a:solidFill>
                <a:srgbClr val="FF0000"/>
              </a:solidFill>
            </a:endParaRPr>
          </a:p>
          <a:p>
            <a:pPr marL="76200" indent="0">
              <a:buNone/>
            </a:pPr>
            <a:endParaRPr lang="ru-RU" sz="16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F4B1D-6504-726A-DE92-A3692766AB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31053" y="860504"/>
            <a:ext cx="9824904" cy="421490"/>
          </a:xfrm>
        </p:spPr>
        <p:txBody>
          <a:bodyPr>
            <a:noAutofit/>
          </a:bodyPr>
          <a:lstStyle/>
          <a:p>
            <a:r>
              <a:rPr lang="ru-RU" b="0">
                <a:solidFill>
                  <a:srgbClr val="E60000"/>
                </a:solidFill>
                <a:latin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>
              <a:latin typeface="Times New Roman"/>
            </a:endParaRPr>
          </a:p>
        </p:txBody>
      </p:sp>
      <p:pic>
        <p:nvPicPr>
          <p:cNvPr id="5" name="Рисунок 4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3187DB-CF5F-539A-D5DA-3834474A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4" y="2651707"/>
            <a:ext cx="3850487" cy="194767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F6646E0-9371-92AF-54C0-64CD6A91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6" y="5003836"/>
            <a:ext cx="4825036" cy="110591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193C1C-FF37-E843-A652-76CCB88DD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094" y="2837298"/>
            <a:ext cx="3861211" cy="15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8152-1FAB-3667-72F1-E27CE286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54" y="435775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DBEF5-3EAE-1A49-924E-7AE47FE3E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8" y="1799858"/>
            <a:ext cx="9824904" cy="3488816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 sz="2000">
                <a:solidFill>
                  <a:srgbClr val="FF0000"/>
                </a:solidFill>
              </a:rPr>
              <a:t>Получение старых версий</a:t>
            </a: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438EF-B17C-EE3B-9E0F-C7B630F817C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90086" y="1054586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410C483-DF86-A6DA-8817-1C3DCBA5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40" y="2993560"/>
            <a:ext cx="4912048" cy="78102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электроника, снимок экрана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C76130-7C9C-E00A-5B2F-ECCA16C88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18" y="3776599"/>
            <a:ext cx="5706565" cy="12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1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2E5B4-CB1A-DEB0-FBB2-AE50EC0A1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046D-3F22-CB3C-A7AF-2272B101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58" y="395437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4ADAA-53DA-BAB6-F52C-8D1B63028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59" y="1961211"/>
            <a:ext cx="10574251" cy="3630526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 sz="1400">
                <a:solidFill>
                  <a:srgbClr val="FF0000"/>
                </a:solidFill>
                <a:latin typeface="Times New Roman"/>
                <a:cs typeface="Times New Roman"/>
              </a:rPr>
              <a:t>Возвращение к последней версии в ветке </a:t>
            </a:r>
            <a:r>
              <a:rPr lang="en-US" sz="1400">
                <a:solidFill>
                  <a:srgbClr val="FF0000"/>
                </a:solidFill>
                <a:latin typeface="Times New Roman"/>
                <a:cs typeface="Times New Roman"/>
              </a:rPr>
              <a:t>master</a:t>
            </a:r>
            <a:endParaRPr lang="ru-RU" sz="2000">
              <a:solidFill>
                <a:srgbClr val="FF0000"/>
              </a:solidFill>
            </a:endParaRPr>
          </a:p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D2CB2-3C89-4568-FA5D-83D0326CEC4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60695" y="1155431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0BBAD27-0414-571D-EE4D-61B28B2F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10" y="2925302"/>
            <a:ext cx="6573307" cy="19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B337B-851A-5A0E-D1EA-EBBC2DCF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E520-2F3A-0138-71FD-DDDE83E8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75" y="334930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F91C-9137-CCC5-F526-72BB7C62A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3" y="1779689"/>
            <a:ext cx="10553999" cy="4831874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>
                <a:solidFill>
                  <a:srgbClr val="FF0000"/>
                </a:solidFill>
              </a:rPr>
              <a:t>Создание тегов версий</a:t>
            </a:r>
            <a:endParaRPr lang="ru-RU" sz="2000">
              <a:solidFill>
                <a:srgbClr val="FF0000"/>
              </a:solidFill>
            </a:endParaRP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B434-1B10-08D1-ECAE-CC83B31442C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40521" y="933571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DC870B3-9EFB-04E0-FF59-142A0C44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6" y="2303226"/>
            <a:ext cx="4405824" cy="101200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CAE241-364A-741A-2EAF-2CDA36EB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0" y="3775714"/>
            <a:ext cx="3481222" cy="164842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C7BD77-33B2-B41C-2C81-A0F602BB7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344" y="2334442"/>
            <a:ext cx="3210798" cy="95100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467AE1-4F6A-9870-850B-0D608C943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80" y="3970065"/>
            <a:ext cx="5068039" cy="658898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DB3D6D-9997-D4B4-1C9E-F7A5E9F77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8091" y="4866761"/>
            <a:ext cx="3380167" cy="1109948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F5962D8-88EE-BB28-B80C-A9C73E5C3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369" y="3307985"/>
            <a:ext cx="2777130" cy="53444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1E31081-4695-B23F-9786-456753225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8312" y="5041363"/>
            <a:ext cx="3347131" cy="111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127484" y="1791855"/>
            <a:ext cx="9687300" cy="469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6.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Проектирование организационной структуры и описание предметной области</a:t>
            </a:r>
            <a:endParaRPr lang="ru-RU"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7. </a:t>
            </a:r>
            <a:r>
              <a:rPr lang="ru-RU" sz="1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Этап проектирования ( код и скриншоты)</a:t>
            </a: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8. </a:t>
            </a:r>
            <a:r>
              <a:rPr lang="ru-RU" sz="18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Отчетный Этап: выводы и результаты практики</a:t>
            </a: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9.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Список используемой литературы</a:t>
            </a:r>
          </a:p>
          <a:p>
            <a:pPr algn="just">
              <a:spcBef>
                <a:spcPts val="800"/>
              </a:spcBef>
              <a:buSzPts val="25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10.</a:t>
            </a: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 Приложения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43088-C617-58E2-0E64-EB2F5F09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82E1-BAE6-E76F-E6B9-6263B728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14" y="203831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0E3D5-058F-F036-2CEE-DAD8053E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37" y="1818598"/>
            <a:ext cx="10685640" cy="3994924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>
                <a:solidFill>
                  <a:srgbClr val="FF0000"/>
                </a:solidFill>
              </a:rPr>
              <a:t>Отмена локальных изменений (до индексации)</a:t>
            </a:r>
            <a:endParaRPr lang="ru-RU" sz="2000">
              <a:solidFill>
                <a:srgbClr val="FF0000"/>
              </a:solidFill>
            </a:endParaRP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59E6E-754F-5E67-F12A-7EBBAF42A6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90956" y="943656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2AEDA73-DA50-D9F1-67D6-52E772F35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9" y="2762124"/>
            <a:ext cx="3999604" cy="80899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831565-FBDB-C9DF-1FEF-29DCBE64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7" y="3916309"/>
            <a:ext cx="4724311" cy="189929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3B7EEF-9AA6-314B-4FF1-8227CAC86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303" y="2473863"/>
            <a:ext cx="4177489" cy="101299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26F7F86-96CA-2415-B910-976D4F083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351" y="3666498"/>
            <a:ext cx="4147767" cy="78146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45A3BA-E1EA-98D2-4187-4E90C35BE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755" y="4865652"/>
            <a:ext cx="4170826" cy="98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05FC0-70BA-4CC9-6BD0-84F0E6CF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B722-7BAF-DAFD-80F7-689D3C47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E4688-FD11-4140-0133-146202B60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3" y="2534601"/>
            <a:ext cx="10685640" cy="3994924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>
                <a:solidFill>
                  <a:srgbClr val="FF0000"/>
                </a:solidFill>
              </a:rPr>
              <a:t>Отмена проиндексированных изменений (перед коммитом)</a:t>
            </a: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14FED-B55A-2D3E-2DE4-15B309FE3BA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70782" y="1871434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26E442-7F10-E783-7B9B-5D1464AE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0" y="3354923"/>
            <a:ext cx="3354176" cy="16383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BA0C2E-EBF5-3704-CCC6-173F1F68B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6" y="5201520"/>
            <a:ext cx="3241472" cy="132272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5FAE3E-7704-7180-8802-4F0560EF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339" y="3357206"/>
            <a:ext cx="4060930" cy="182695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F438167-1C9E-EBF4-6866-8BE6BDD13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818" y="5176401"/>
            <a:ext cx="4202249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F14BD-C468-26B5-D087-19314CBC0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1D27-0605-C1FC-662C-4CDA1BBA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80" y="425691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6C6F3-1381-CF1E-232E-03E8C37B8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3" y="1969866"/>
            <a:ext cx="10685640" cy="3994924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>
                <a:solidFill>
                  <a:srgbClr val="FF0000"/>
                </a:solidFill>
              </a:rPr>
              <a:t>Отмена коммитов</a:t>
            </a: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F1E31-2EED-2347-7967-A5F01616C99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1829" y="1054586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777352-4018-AFD4-F51D-87762F5A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" y="3011143"/>
            <a:ext cx="2790183" cy="135733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693C673-E9C2-C4DE-0087-2A1C286A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" y="4659879"/>
            <a:ext cx="2786986" cy="95232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7042383-0036-984C-ED8A-21FC2856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808" y="3013920"/>
            <a:ext cx="3549657" cy="589178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E82785A-3E5A-F2C5-97C8-11F15733E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037" y="3885259"/>
            <a:ext cx="3104099" cy="141692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3B27B0-0947-12AF-7DF8-FF2E4308B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068" y="2605269"/>
            <a:ext cx="3600289" cy="33206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7B0331B-5C49-C47F-E05E-1CECE8F5A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746" y="3159569"/>
            <a:ext cx="3053468" cy="1233862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617310-C908-7EFE-9801-9E5EC2AF6E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772" y="4590153"/>
            <a:ext cx="3934457" cy="10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1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C59F-21A0-974F-D822-B2D8BD47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5EB6-41EF-7A03-95AC-6BF3AC28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73BE-B478-E471-2708-12C1328F0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469" y="1889190"/>
            <a:ext cx="10685640" cy="3994924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>
                <a:solidFill>
                  <a:srgbClr val="FF0000"/>
                </a:solidFill>
              </a:rPr>
              <a:t>Отмена коммитов и Удаление тега</a:t>
            </a:r>
          </a:p>
          <a:p>
            <a:pPr marL="76200" indent="0">
              <a:buNone/>
            </a:pPr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3A78C-359F-A8D1-0504-7C91B257DF9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394" y="1125178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AD687B2-A4E7-7AA4-3F9E-FA58F6ACC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72" y="3432414"/>
            <a:ext cx="5078732" cy="90174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FF18CC-202E-77B2-6CAE-C300AFA3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688" y="4529117"/>
            <a:ext cx="4177489" cy="10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A63F-AACF-8FEA-9F1F-159D591F4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768A-67FC-C5BD-85E6-75F0FEDC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95" y="120717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A818B-B26B-8892-9948-0C0A98F51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27" y="1885917"/>
            <a:ext cx="10696641" cy="4743345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1.3</a:t>
            </a:r>
          </a:p>
          <a:p>
            <a:pPr marL="0" indent="0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 sz="1800">
                <a:solidFill>
                  <a:srgbClr val="FF0000"/>
                </a:solidFill>
              </a:rPr>
              <a:t>Внесение изменений в коммиты</a:t>
            </a:r>
          </a:p>
          <a:p>
            <a:pPr>
              <a:buNone/>
            </a:pPr>
            <a:r>
              <a:rPr lang="ru-RU" sz="2000">
                <a:solidFill>
                  <a:srgbClr val="FF0000"/>
                </a:solidFill>
              </a:rPr>
              <a:t>        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DA7A7-9FFA-D812-20E0-89AD9D9A201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37813" y="782964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102C13D-DFC5-42FB-A819-C74D85BF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1" y="2784351"/>
            <a:ext cx="2860200" cy="198060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1ED9E7-34EA-D3DB-1E25-845461A2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2" y="4941339"/>
            <a:ext cx="3082171" cy="121179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1669FE7-BFB2-75D3-1609-0431D208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371" y="3145618"/>
            <a:ext cx="3509152" cy="157473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D61541-BDFF-CA86-E844-3FD5EA349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278" y="4847638"/>
            <a:ext cx="3492544" cy="113971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B1ABEED-4224-015D-53BA-7F0D01F72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324" y="3364377"/>
            <a:ext cx="3654565" cy="11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0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02BCB-2A5C-158C-86AE-49E525CF1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1413-56B8-369B-ECF5-2B2BA854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01" y="38535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1C93F-941E-7EA8-28DD-B3CF0E8BE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19" y="1808514"/>
            <a:ext cx="10675542" cy="4398729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>
                <a:solidFill>
                  <a:srgbClr val="FF0000"/>
                </a:solidFill>
              </a:rPr>
              <a:t>Перемещение файлов</a:t>
            </a: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18F4B-B284-5E2D-9569-FFB0377835F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0872" y="1054586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E070393-DA95-EBB3-5007-3FCBCCED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0" y="2458349"/>
            <a:ext cx="3959639" cy="124634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DE89A8F-B6FF-E616-13B3-1E4B3661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5" y="4288684"/>
            <a:ext cx="3924331" cy="570784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CCA9FB-21D8-7878-0697-B51B11A45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996" y="2461348"/>
            <a:ext cx="4076226" cy="138199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B10A40-B3A3-AA55-5FCF-E92658DA1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081" y="4153997"/>
            <a:ext cx="3752184" cy="83617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8AE484-7D7D-A2E0-DBE2-999238230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718" y="5114821"/>
            <a:ext cx="3786324" cy="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1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7E3A8-D735-9369-25B1-24C4229E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BDF1-3D6C-2590-C30F-298B872F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" y="2140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3EC94-6A4E-2033-8A01-EFB004A0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" y="1778260"/>
            <a:ext cx="10695737" cy="4741964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>
                <a:solidFill>
                  <a:srgbClr val="FF0000"/>
                </a:solidFill>
              </a:rPr>
              <a:t>Каталог .</a:t>
            </a:r>
            <a:r>
              <a:rPr lang="en-US">
                <a:solidFill>
                  <a:srgbClr val="FF0000"/>
                </a:solidFill>
              </a:rPr>
              <a:t>git</a:t>
            </a:r>
            <a:endParaRPr lang="ru-RU">
              <a:solidFill>
                <a:srgbClr val="FF0000"/>
              </a:solidFill>
            </a:endParaRPr>
          </a:p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м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60CCC-B1C5-CB67-614B-A48ABB8FE0D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201043" y="600781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дисплей, снимок экрана, мультимеди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F28358-659E-7B4C-5310-3E09416F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9" y="2977102"/>
            <a:ext cx="4663554" cy="80063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дисплей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805607-6314-78BD-5397-94660A837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9" y="3983770"/>
            <a:ext cx="4369890" cy="54698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6D2702-1DEF-B386-D1EA-870B30FD7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8" y="4617482"/>
            <a:ext cx="3985088" cy="665407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A85F0EF-FF44-67C4-42AF-BB8C6679E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3" y="5334770"/>
            <a:ext cx="3863574" cy="106116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1093C0-737C-5977-F092-276F330E9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67" y="3377267"/>
            <a:ext cx="3883826" cy="57729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E024304-1DF7-2AA6-0540-2701845FE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128" y="4195864"/>
            <a:ext cx="3407889" cy="84151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494807A-6CB4-CF1A-90FC-F6E0CAC00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136" y="5276218"/>
            <a:ext cx="5848332" cy="7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58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11774-94A3-183C-9033-529558484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622B-33BC-273F-B75E-79229046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9" y="304676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1684-359E-2CA0-669A-0823337D0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" y="1818598"/>
            <a:ext cx="10695737" cy="4731869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>
                <a:solidFill>
                  <a:srgbClr val="FF0000"/>
                </a:solidFill>
              </a:rPr>
              <a:t>Работа с объектами </a:t>
            </a:r>
            <a:r>
              <a:rPr lang="en-US">
                <a:solidFill>
                  <a:srgbClr val="FF0000"/>
                </a:solidFill>
              </a:rPr>
              <a:t>git</a:t>
            </a:r>
            <a:endParaRPr lang="ru-RU">
              <a:solidFill>
                <a:srgbClr val="FF0000"/>
              </a:solidFill>
            </a:endParaRP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2E749-028C-423A-554F-DC224F0FD90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90086" y="1185685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C0067E-A3BA-A02E-C6AB-391BD91A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8" y="2390144"/>
            <a:ext cx="5139491" cy="119892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электроника, снимок экрана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3D60B6-2D12-83C8-8C4A-1B13CC4B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34" y="3947079"/>
            <a:ext cx="4288879" cy="150345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C5FF5B-B615-EDFF-9D80-5C071436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89" y="2666600"/>
            <a:ext cx="3559783" cy="111171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4B01F9-81A1-CA57-B4CB-2B6CC5F33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638" y="3949505"/>
            <a:ext cx="3607547" cy="16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5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D637-D8B0-79F7-E8FD-5476DF035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D79F-693A-26C0-0A3D-3FF70EC1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932" y="173577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3140F-C647-EB4B-97EF-8D4B3A0D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0707" y="1889211"/>
            <a:ext cx="10685640" cy="4610728"/>
          </a:xfrm>
        </p:spPr>
        <p:txBody>
          <a:bodyPr/>
          <a:lstStyle/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>
                <a:solidFill>
                  <a:srgbClr val="FF0000"/>
                </a:solidFill>
              </a:rPr>
              <a:t>Работа с объектами </a:t>
            </a:r>
            <a:r>
              <a:rPr lang="en-US">
                <a:solidFill>
                  <a:srgbClr val="FF0000"/>
                </a:solidFill>
              </a:rPr>
              <a:t>git</a:t>
            </a:r>
            <a:endParaRPr lang="ru-RU">
              <a:solidFill>
                <a:srgbClr val="FF0000"/>
              </a:solidFill>
            </a:endParaRP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D4CAD-95C8-A17C-6FE1-AEA65AD2BB1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90086" y="1054586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12CC630-5CA6-0ED3-9641-080669C6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1" y="2636400"/>
            <a:ext cx="5340971" cy="1343474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702CF9-768F-07A6-0C58-2E5DC101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04" y="4197353"/>
            <a:ext cx="4156877" cy="64701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электроника, снимок экрана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19B8A8-2FA6-2855-D570-EFBDEDE5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88" y="4987735"/>
            <a:ext cx="3630668" cy="134263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электроника, компьютер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5BD013-E804-F6C4-12A5-1C7EC8ED3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665" y="2657385"/>
            <a:ext cx="3833195" cy="33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5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2C1D6-DD7D-452D-5454-C66AAC23E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0875-A38A-519A-0422-3E2DB81B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45" y="13188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8D3DD-7816-9E30-6502-606E8D92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" y="1857117"/>
            <a:ext cx="10695766" cy="4308711"/>
          </a:xfrm>
        </p:spPr>
        <p:txBody>
          <a:bodyPr/>
          <a:lstStyle/>
          <a:p>
            <a:pPr marL="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1.4</a:t>
            </a:r>
            <a:b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С</a:t>
            </a:r>
            <a:r>
              <a:rPr lang="ru-RU">
                <a:solidFill>
                  <a:srgbClr val="FF0000"/>
                </a:solidFill>
              </a:rPr>
              <a:t>оздание ветки</a:t>
            </a:r>
            <a:endParaRPr lang="en-US">
              <a:solidFill>
                <a:srgbClr val="FF0000"/>
              </a:solidFill>
            </a:endParaRP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1540D-00D2-A54F-BBD2-4BA01E10505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211245" y="799621"/>
            <a:ext cx="8397094" cy="441735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78C5880-A7DD-C5DD-1D67-7AE9C692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" y="2789868"/>
            <a:ext cx="2991067" cy="196866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F149752-2AE7-BF12-7AA5-211A97FE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0" y="4983547"/>
            <a:ext cx="4594131" cy="45833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1F3798-B035-3BB5-E9B1-8E694D4D3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354" y="2938975"/>
            <a:ext cx="3406632" cy="168625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3F5531F-DD4E-A566-E089-143CE2C2B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153" y="2791433"/>
            <a:ext cx="3978696" cy="118564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95F7DB2-76B6-0098-8E6D-301979F54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924" y="4468206"/>
            <a:ext cx="3499027" cy="19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10693300" cy="567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Я </a:t>
            </a:r>
            <a:r>
              <a:rPr lang="ru-RU" sz="1800" err="1">
                <a:solidFill>
                  <a:schemeClr val="tx1"/>
                </a:solidFill>
                <a:latin typeface="Times New Roman"/>
                <a:cs typeface="Times New Roman"/>
              </a:rPr>
              <a:t>Салимзода</a:t>
            </a: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 Мирзо проходил учебную практику в лабораторных условиях на базе Университета «Синергия». </a:t>
            </a: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При выполнении индивидуального задания по практике решал приложения № 1.2.3.4.5.6.7.8.9 по интеграции </a:t>
            </a:r>
            <a:r>
              <a:rPr lang="ru-RU" sz="1800">
                <a:solidFill>
                  <a:schemeClr val="tx1"/>
                </a:solidFill>
                <a:latin typeface="Times New Roman"/>
                <a:ea typeface="Noto Sans"/>
                <a:cs typeface="Noto Sans"/>
              </a:rPr>
              <a:t>с</a:t>
            </a: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истем, связанных с автоматизацией школьного процесса: расписание уроков, ведение дневников, выставление оценок и электронный журнал. Для работы использовал среду </a:t>
            </a:r>
            <a:r>
              <a:rPr lang="ru-RU" sz="1800" err="1">
                <a:solidFill>
                  <a:schemeClr val="tx1"/>
                </a:solidFill>
                <a:latin typeface="Times New Roman"/>
                <a:cs typeface="Times New Roman"/>
              </a:rPr>
              <a:t>Git</a:t>
            </a: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ru-RU" sz="1800" err="1">
                <a:solidFill>
                  <a:schemeClr val="tx1"/>
                </a:solidFill>
                <a:latin typeface="Times New Roman"/>
                <a:cs typeface="Times New Roman"/>
              </a:rPr>
              <a:t>Bash</a:t>
            </a: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, что позволило эффективно управлять версиями и совместно работать с кодом.</a:t>
            </a:r>
          </a:p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Перед началом практики:</a:t>
            </a: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• Принял участие в организационном собрании по практике.</a:t>
            </a: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• Ознакомился с комплектом шаблонов отчетной документации по практике.</a:t>
            </a: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indent="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>
                <a:solidFill>
                  <a:schemeClr val="tx1"/>
                </a:solidFill>
                <a:latin typeface="Times New Roman"/>
                <a:cs typeface="Times New Roman"/>
              </a:rPr>
              <a:t>• Уточнил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282658" y="261881"/>
            <a:ext cx="9828559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SzPts val="3600"/>
            </a:pPr>
            <a:r>
              <a:rPr lang="ru-RU" sz="3000" kern="1200"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175239" y="774320"/>
            <a:ext cx="9935978" cy="62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AAB0-2302-DE3A-4E0B-FDF2AD97F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4BA5-F3D0-D43B-C967-352C020A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45" y="13188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4792D-FC4C-24AC-B9F0-2AD31BFFD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" y="1857117"/>
            <a:ext cx="10695766" cy="4308711"/>
          </a:xfrm>
        </p:spPr>
        <p:txBody>
          <a:bodyPr/>
          <a:lstStyle/>
          <a:p>
            <a:pPr marL="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1.4</a:t>
            </a:r>
            <a:b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С</a:t>
            </a:r>
            <a:r>
              <a:rPr lang="ru-RU">
                <a:solidFill>
                  <a:srgbClr val="FF0000"/>
                </a:solidFill>
              </a:rPr>
              <a:t>оздание ветки</a:t>
            </a:r>
            <a:endParaRPr lang="en-US">
              <a:solidFill>
                <a:srgbClr val="FF0000"/>
              </a:solidFill>
            </a:endParaRP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3BABD-E4AF-3C9F-907C-34605B7E703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211245" y="799621"/>
            <a:ext cx="8397094" cy="441735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1D967E9-EA31-7804-A806-8762618B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5" y="2757192"/>
            <a:ext cx="2884473" cy="180195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2CC9314-2305-C369-430F-7F4125060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10" y="4558492"/>
            <a:ext cx="2977385" cy="171808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20D2438-3012-285A-0000-3B87EA48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092" y="2761474"/>
            <a:ext cx="3033215" cy="149745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D4485F-738E-2159-4315-A8F94A2AE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279" y="4526033"/>
            <a:ext cx="2638645" cy="34690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91054B-77CD-86CB-2D22-5B9C087E6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096" y="5079934"/>
            <a:ext cx="3187540" cy="75790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D03C38A-20C8-3A3C-6C5C-82000D504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033" y="2896233"/>
            <a:ext cx="3334063" cy="29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56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AE84D-9F48-A289-13B6-CC7567830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8047-201D-70E3-3E79-1BEE1D16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45" y="13188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5535A-A456-8C13-7B05-CBF4AAB38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" y="1857117"/>
            <a:ext cx="10695766" cy="4308711"/>
          </a:xfrm>
        </p:spPr>
        <p:txBody>
          <a:bodyPr/>
          <a:lstStyle/>
          <a:p>
            <a:pPr marL="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1.4</a:t>
            </a:r>
            <a:b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С</a:t>
            </a:r>
            <a:r>
              <a:rPr lang="ru-RU">
                <a:solidFill>
                  <a:srgbClr val="FF0000"/>
                </a:solidFill>
              </a:rPr>
              <a:t>оздание ветки</a:t>
            </a:r>
            <a:endParaRPr lang="en-US">
              <a:solidFill>
                <a:srgbClr val="FF0000"/>
              </a:solidFill>
            </a:endParaRPr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18741-2238-592F-0F29-71E730AF89A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211245" y="799621"/>
            <a:ext cx="8397094" cy="441735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492BD86-B5B1-10C8-62CC-4178E8EE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4" y="2667601"/>
            <a:ext cx="4957216" cy="22100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88A4F4E-9149-24B3-2F66-40DBD6DC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53" y="5269561"/>
            <a:ext cx="4922894" cy="10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72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92A7B-EB38-6232-7632-EBAC7E8F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A7AE-29E1-52E3-74B5-F28E05F9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45" y="13188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09E25-D46F-AB44-30D4-4D6906B27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" y="1888296"/>
            <a:ext cx="10695766" cy="4714336"/>
          </a:xfrm>
        </p:spPr>
        <p:txBody>
          <a:bodyPr/>
          <a:lstStyle/>
          <a:p>
            <a:pPr marL="0" indent="0">
              <a:buNone/>
            </a:pPr>
            <a:r>
              <a:rPr lang="ru-RU">
                <a:solidFill>
                  <a:srgbClr val="FF0000"/>
                </a:solidFill>
                <a:latin typeface="Times New Roman"/>
                <a:cs typeface="Times New Roman"/>
              </a:rPr>
              <a:t>Приложение 1.4</a:t>
            </a:r>
            <a:b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</a:b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</a:t>
            </a:r>
            <a:endParaRPr lang="ru-RU">
              <a:solidFill>
                <a:srgbClr val="FF0000"/>
              </a:solidFill>
            </a:endParaRPr>
          </a:p>
          <a:p>
            <a:pPr marL="76200" indent="0">
              <a:buNone/>
            </a:pPr>
            <a:r>
              <a:rPr lang="ru-RU" sz="1400">
                <a:solidFill>
                  <a:srgbClr val="FF0000"/>
                </a:solidFill>
              </a:rPr>
              <a:t>Добавление ссылки на расписание в главную страницу и коммит</a:t>
            </a:r>
            <a:endParaRPr lang="ru-RU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F1DDD-F01F-DDF0-ABD0-CD41F19AD43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211245" y="799621"/>
            <a:ext cx="8397094" cy="441735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EC338B-8C10-23B4-4D36-7146EC3C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04" y="3367081"/>
            <a:ext cx="3477983" cy="67119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18BE83-75B9-5D89-209A-3036F9AB4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6" y="4401647"/>
            <a:ext cx="3331836" cy="1966752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89DBB41-F26D-E677-B390-588A31B44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301" y="2187121"/>
            <a:ext cx="3119236" cy="221332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F0C978-BFC5-5E1D-532D-7E605998A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518" y="5378738"/>
            <a:ext cx="4075897" cy="7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42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817F6-DB9D-789F-47E2-FA8574617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A2CB-228A-2C80-A56D-960176E4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61" y="43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879E8-4EF8-FB78-6135-3C00570BF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" y="1735789"/>
            <a:ext cx="10685640" cy="3994924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</a:t>
            </a:r>
            <a:r>
              <a:rPr lang="ru-RU" sz="1400" b="1">
                <a:solidFill>
                  <a:srgbClr val="FF0000"/>
                </a:solidFill>
              </a:rPr>
              <a:t>Создание файл </a:t>
            </a:r>
            <a:r>
              <a:rPr lang="ru-RU" sz="1400" b="1">
                <a:solidFill>
                  <a:srgbClr val="FF0000"/>
                </a:solidFill>
                <a:latin typeface="Times New Roman"/>
                <a:cs typeface="Times New Roman"/>
              </a:rPr>
              <a:t>journal.html</a:t>
            </a:r>
            <a:r>
              <a:rPr lang="ru-RU" sz="1400" b="1">
                <a:solidFill>
                  <a:srgbClr val="FF0000"/>
                </a:solidFill>
              </a:rPr>
              <a:t> с разметкой для ввода оценок:</a:t>
            </a:r>
            <a:endParaRPr lang="en-US">
              <a:solidFill>
                <a:srgbClr val="FF0000"/>
              </a:solidFill>
            </a:endParaRPr>
          </a:p>
          <a:p>
            <a:pPr algn="just">
              <a:buNone/>
            </a:pPr>
            <a:endParaRPr lang="ru-RU"/>
          </a:p>
          <a:p>
            <a:pPr marL="76200" indent="0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8974D-68A9-3923-06F5-F27D418BD7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415371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D28DED-29CA-C1C6-8BED-746E27F9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" y="2565132"/>
            <a:ext cx="4628214" cy="120967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9ECC50-CCBA-C089-08EA-E1739FFFE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1" y="3923492"/>
            <a:ext cx="5531727" cy="64704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566594-7A0D-2530-1982-836FE8CE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686" y="2562523"/>
            <a:ext cx="2940305" cy="346397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0FC80C-E5D6-2A27-540A-768B501EB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67" y="4713904"/>
            <a:ext cx="3519277" cy="15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29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B1ED-3E97-CB9F-C88B-AACF5D35A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D4A1-892F-53F6-9D6C-3E0E00582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98" y="13188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5C200-C318-A26A-19BC-B38D2B539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3" y="1887462"/>
            <a:ext cx="10685640" cy="3994924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</a:t>
            </a:r>
            <a:r>
              <a:rPr lang="ru-RU" sz="1400" b="1">
                <a:solidFill>
                  <a:srgbClr val="FF0000"/>
                </a:solidFill>
              </a:rPr>
              <a:t>Добавление  и </a:t>
            </a:r>
            <a:r>
              <a:rPr lang="ru-RU" sz="1400" b="1" err="1">
                <a:solidFill>
                  <a:srgbClr val="FF0000"/>
                </a:solidFill>
              </a:rPr>
              <a:t>зафикси</a:t>
            </a:r>
            <a:r>
              <a:rPr lang="ru-RU" sz="1400" b="1">
                <a:solidFill>
                  <a:srgbClr val="FF0000"/>
                </a:solidFill>
              </a:rPr>
              <a:t>... изменения и </a:t>
            </a:r>
            <a:r>
              <a:rPr lang="ru-RU" sz="1400">
                <a:solidFill>
                  <a:srgbClr val="FF0000"/>
                </a:solidFill>
              </a:rPr>
              <a:t>Добавление ссылки на электронный журнал в главную страницу и коммит</a:t>
            </a:r>
            <a:endParaRPr lang="ru-RU" sz="1400">
              <a:solidFill>
                <a:srgbClr val="24292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199C8-1A5A-7601-775A-F03E4F26E74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1995" y="698495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6" name="Рисунок 5" descr="Изображение выглядит как текст, электроника, снимок экрана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7662EA-0041-F356-7721-31AF431A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8" y="2816483"/>
            <a:ext cx="3659374" cy="112308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85583A4-7A70-D818-98C1-BEBFF96A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94" y="4468920"/>
            <a:ext cx="4267310" cy="112383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F7B4D54-20CB-D16B-CBD7-8C8237E2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831" y="2815740"/>
            <a:ext cx="4167363" cy="26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6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5D667-2EC6-0284-E8E7-671593D1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7584-6D10-7623-33C8-6D654476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08" y="43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B2B8-E100-D6E6-B48C-47D8545CC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3" y="1776235"/>
            <a:ext cx="10685640" cy="3994924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</a:t>
            </a:r>
            <a:r>
              <a:rPr lang="ru-RU" sz="1400" b="1">
                <a:solidFill>
                  <a:srgbClr val="FF0000"/>
                </a:solidFill>
              </a:rPr>
              <a:t>Сохранение  изменения и создание коммит и </a:t>
            </a:r>
            <a:r>
              <a:rPr lang="ru-RU" sz="1400">
                <a:solidFill>
                  <a:srgbClr val="FF0000"/>
                </a:solidFill>
              </a:rPr>
              <a:t>Слияние веток </a:t>
            </a:r>
            <a:r>
              <a:rPr lang="ru-RU" sz="1400" err="1">
                <a:solidFill>
                  <a:srgbClr val="FF0000"/>
                </a:solidFill>
                <a:latin typeface="Consolas"/>
              </a:rPr>
              <a:t>journal</a:t>
            </a:r>
            <a:r>
              <a:rPr lang="ru-RU" sz="1400">
                <a:solidFill>
                  <a:srgbClr val="FF0000"/>
                </a:solidFill>
              </a:rPr>
              <a:t> и </a:t>
            </a:r>
            <a:r>
              <a:rPr lang="ru-RU" sz="1400" err="1">
                <a:solidFill>
                  <a:srgbClr val="FF0000"/>
                </a:solidFill>
                <a:latin typeface="Consolas"/>
              </a:rPr>
              <a:t>style</a:t>
            </a:r>
            <a:r>
              <a:rPr lang="ru-RU" sz="1400">
                <a:solidFill>
                  <a:srgbClr val="FF0000"/>
                </a:solidFill>
              </a:rPr>
              <a:t> и разрешение конфликта</a:t>
            </a:r>
            <a:endParaRPr lang="ru-RU" sz="1400" b="1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u-RU" sz="1400" b="1">
              <a:solidFill>
                <a:srgbClr val="FF0000"/>
              </a:solidFill>
            </a:endParaRPr>
          </a:p>
          <a:p>
            <a:pPr marL="76200" indent="0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53554-7BC5-E833-7367-946F2DDABAB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567045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6" name="Рисунок 5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13867A-B23C-C1F9-5B66-4E9045E4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5" y="2438656"/>
            <a:ext cx="3758485" cy="165645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5F9E097-8086-CBAF-9E6D-F18D440A6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6" y="4308748"/>
            <a:ext cx="3650920" cy="1780073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607E910-AE65-529C-E7A7-97AD5EE4B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92" y="2528549"/>
            <a:ext cx="5690614" cy="156672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0CDEF14-C167-BAEE-076D-B3F2CCAC9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322" y="4625208"/>
            <a:ext cx="5890750" cy="146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9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F325A-3439-10D0-8DB4-C0544F600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95DC-1E2F-7D4B-C99B-85008AF2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86" y="13171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64FF3-E8DA-8A2D-8C89-5BA6BD7C2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" y="1887462"/>
            <a:ext cx="10695766" cy="4632620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2000">
                <a:solidFill>
                  <a:srgbClr val="FF0000"/>
                </a:solidFill>
              </a:rPr>
              <a:t>Слияние веток </a:t>
            </a:r>
            <a:r>
              <a:rPr lang="ru-RU" sz="2000" err="1">
                <a:solidFill>
                  <a:srgbClr val="FF0000"/>
                </a:solidFill>
                <a:latin typeface="Times New Roman"/>
                <a:cs typeface="Times New Roman"/>
              </a:rPr>
              <a:t>journal</a:t>
            </a:r>
            <a:r>
              <a:rPr lang="ru-RU" sz="2000">
                <a:solidFill>
                  <a:srgbClr val="FF0000"/>
                </a:solidFill>
              </a:rPr>
              <a:t> и </a:t>
            </a:r>
            <a:r>
              <a:rPr lang="ru-RU" sz="2000" err="1">
                <a:solidFill>
                  <a:srgbClr val="FF0000"/>
                </a:solidFill>
                <a:latin typeface="Times New Roman"/>
                <a:cs typeface="Times New Roman"/>
              </a:rPr>
              <a:t>style</a:t>
            </a:r>
            <a:r>
              <a:rPr lang="ru-RU" sz="2000">
                <a:solidFill>
                  <a:srgbClr val="FF0000"/>
                </a:solidFill>
              </a:rPr>
              <a:t> и разрешение конфликта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6AB31-6F17-1F7B-27BA-621AA4932B8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37405" y="667586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6" name="Рисунок 5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BED5BF-051E-8523-38DC-CAB016D2D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1" y="3344585"/>
            <a:ext cx="2884455" cy="173770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96F9029-8C09-81DB-628B-A2674CED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89" y="5112902"/>
            <a:ext cx="3888097" cy="94870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725609A-DBAB-05A8-2729-BC5C32D31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53" y="2869558"/>
            <a:ext cx="4997900" cy="1805362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988E5D-7484-08E6-218B-F79F08B23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810" y="4674919"/>
            <a:ext cx="3925735" cy="914252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0F4B294-6BB6-07F4-6FE6-421A3215E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730" y="5602685"/>
            <a:ext cx="4252883" cy="9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8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AFE7-6F95-EA7C-A6BE-979C14303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F232-652A-8498-1814-0254CF79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96" y="109723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7AFA3-244F-5909-00AD-7961A4BD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2" y="1725625"/>
            <a:ext cx="10695766" cy="4784452"/>
          </a:xfrm>
        </p:spPr>
        <p:txBody>
          <a:bodyPr/>
          <a:lstStyle/>
          <a:p>
            <a:pPr marL="0" indent="0" algn="just">
              <a:buNone/>
            </a:pPr>
            <a:r>
              <a:rPr lang="ru-RU">
                <a:solidFill>
                  <a:srgbClr val="FF0000"/>
                </a:solidFill>
                <a:latin typeface="Times New Roman"/>
                <a:cs typeface="Times New Roman"/>
              </a:rPr>
              <a:t>Приложение 1.5</a:t>
            </a:r>
          </a:p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2000" b="1">
                <a:solidFill>
                  <a:srgbClr val="FF0000"/>
                </a:solidFill>
                <a:latin typeface="Times New Roman"/>
                <a:cs typeface="Times New Roman"/>
              </a:rPr>
              <a:t>Сброс ветки </a:t>
            </a:r>
            <a:r>
              <a:rPr lang="ru-RU" sz="2000" b="1" err="1">
                <a:solidFill>
                  <a:srgbClr val="FF0000"/>
                </a:solidFill>
                <a:latin typeface="Times New Roman"/>
                <a:cs typeface="Times New Roman"/>
              </a:rPr>
              <a:t>style</a:t>
            </a:r>
            <a:endParaRPr lang="ru-RU" sz="200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A4123-0914-97EC-3FF4-7B3FAA2C30B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18455" y="689575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98D7AF-B5CC-3C1E-F742-CE3C5C6F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58" y="3007171"/>
            <a:ext cx="3290822" cy="118734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программное обеспечение, Мультимедийное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3E8F913-8F93-E214-B68A-4C98C281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07" y="3772645"/>
            <a:ext cx="4099497" cy="8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9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429C7-8C16-46BE-246A-AFB461FE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8E5E-3482-9CB9-C259-2682586E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28" y="43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68E65-5DD2-8938-296A-C8A560DDE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1341" y="1836968"/>
            <a:ext cx="10685640" cy="4754086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</a:t>
            </a:r>
            <a:r>
              <a:rPr lang="ru-RU" sz="2000" err="1">
                <a:solidFill>
                  <a:srgbClr val="FF0000"/>
                </a:solidFill>
                <a:latin typeface="Times New Roman"/>
                <a:cs typeface="Times New Roman"/>
              </a:rPr>
              <a:t>продемонстрировать.</a:t>
            </a:r>
            <a:r>
              <a:rPr lang="ru-RU" sz="2000" err="1">
                <a:solidFill>
                  <a:srgbClr val="FF0000"/>
                </a:solidFill>
              </a:rPr>
              <a:t>Сброс</a:t>
            </a:r>
            <a:r>
              <a:rPr lang="ru-RU" sz="2000">
                <a:solidFill>
                  <a:srgbClr val="FF0000"/>
                </a:solidFill>
              </a:rPr>
              <a:t> ветки </a:t>
            </a:r>
            <a:r>
              <a:rPr lang="ru-RU" sz="2000" err="1">
                <a:solidFill>
                  <a:srgbClr val="FF0000"/>
                </a:solidFill>
                <a:latin typeface="Times New Roman"/>
                <a:cs typeface="Times New Roman"/>
              </a:rPr>
              <a:t>master</a:t>
            </a:r>
            <a:endParaRPr lang="ru-RU" sz="2000" err="1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A9289-3E7E-EF15-C00B-B0BA3D8E194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20203" y="546822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EC69A0-5017-FB94-3907-7C6E2B43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" y="2617141"/>
            <a:ext cx="5364241" cy="79233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6E30637-A27F-7C8B-A4E5-991FEC3E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1" y="3620624"/>
            <a:ext cx="5042377" cy="2688917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E7B50E-B2F2-3F3C-29C2-701273696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511" y="2492005"/>
            <a:ext cx="5063467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48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FE2B-11DA-6ADA-E612-3E160838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EA4D-0B05-9534-DB34-B13045D4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12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8B939-D360-D91D-4AC3-2C8DFD6B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" y="1778260"/>
            <a:ext cx="10685640" cy="3994924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>
                <a:solidFill>
                  <a:srgbClr val="FF0000"/>
                </a:solidFill>
              </a:rPr>
              <a:t>Перебазирование и </a:t>
            </a:r>
            <a:r>
              <a:rPr lang="ru-RU" sz="2000" b="1">
                <a:solidFill>
                  <a:srgbClr val="FF0000"/>
                </a:solidFill>
              </a:rPr>
              <a:t>Перебазировать  ветку </a:t>
            </a:r>
            <a:r>
              <a:rPr lang="ru-RU" sz="2000" err="1">
                <a:solidFill>
                  <a:srgbClr val="FF0000"/>
                </a:solidFill>
                <a:latin typeface="Times New Roman"/>
                <a:cs typeface="Times New Roman"/>
              </a:rPr>
              <a:t>style</a:t>
            </a:r>
            <a:r>
              <a:rPr lang="ru-RU" sz="2000" b="1">
                <a:solidFill>
                  <a:srgbClr val="FF0000"/>
                </a:solidFill>
              </a:rPr>
              <a:t> на </a:t>
            </a:r>
            <a:r>
              <a:rPr lang="ru-RU" sz="2000" err="1">
                <a:solidFill>
                  <a:srgbClr val="FF0000"/>
                </a:solidFill>
                <a:latin typeface="Times New Roman"/>
                <a:cs typeface="Times New Roman"/>
              </a:rPr>
              <a:t>master</a:t>
            </a:r>
            <a:r>
              <a:rPr lang="ru-RU" sz="2000" b="1">
                <a:solidFill>
                  <a:srgbClr val="FF0000"/>
                </a:solidFill>
              </a:rPr>
              <a:t>:</a:t>
            </a:r>
            <a:endParaRPr lang="ru-RU" sz="200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DD256-BE9B-9640-65EA-B89F0983EF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301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11" name="Рисунок 10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5B94F84-823D-D89A-C297-259DE9AA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6" y="2529029"/>
            <a:ext cx="5492771" cy="138721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DCB40D-7C99-6C93-F677-125B31F2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64" y="4102445"/>
            <a:ext cx="8328266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8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C610-DE41-84D9-359A-500024E7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2" y="145793"/>
            <a:ext cx="9980024" cy="1459414"/>
          </a:xfrm>
        </p:spPr>
        <p:txBody>
          <a:bodyPr/>
          <a:lstStyle/>
          <a:p>
            <a:r>
              <a:rPr lang="ru-RU" sz="3000"/>
              <a:t>Организационный этап</a:t>
            </a:r>
            <a:br>
              <a:rPr lang="ru-RU" sz="3000"/>
            </a:br>
            <a:endParaRPr lang="ru-RU" sz="3000" b="0">
              <a:solidFill>
                <a:srgbClr val="000000"/>
              </a:solidFill>
            </a:endParaRPr>
          </a:p>
          <a:p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9C960-9EF1-1B23-E115-18B8560B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158" y="1728176"/>
            <a:ext cx="10218711" cy="4760803"/>
          </a:xfrm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76200" indent="0">
              <a:buNone/>
            </a:pPr>
            <a:r>
              <a:rPr lang="ru-RU" sz="1200">
                <a:solidFill>
                  <a:schemeClr val="tx1"/>
                </a:solidFill>
                <a:latin typeface="Times New Roman"/>
              </a:rPr>
              <a:t>Требования к внешнему виду:</a:t>
            </a:r>
            <a:endParaRPr lang="ru-RU">
              <a:solidFill>
                <a:schemeClr val="tx1"/>
              </a:solidFill>
            </a:endParaRP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Опрятная и деловая одежда, соответствующая требованиям лабораторного режима.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Запрет на яркую и неформальную одежду.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Соблюдение личной гигиены.</a:t>
            </a:r>
          </a:p>
          <a:p>
            <a:pPr marL="76200" indent="0">
              <a:buNone/>
            </a:pPr>
            <a:r>
              <a:rPr lang="ru-RU" sz="1200">
                <a:solidFill>
                  <a:schemeClr val="tx1"/>
                </a:solidFill>
                <a:latin typeface="Times New Roman"/>
              </a:rPr>
              <a:t>График работы: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Рабочий день с 9:00 до 17:00.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Перерыв на обед с 13:00 до 14:00.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Возможность гибкого графика по согласованию с руководителем.</a:t>
            </a:r>
          </a:p>
          <a:p>
            <a:pPr marL="76200" indent="0">
              <a:buNone/>
            </a:pPr>
            <a:r>
              <a:rPr lang="ru-RU" sz="1200">
                <a:solidFill>
                  <a:schemeClr val="tx1"/>
                </a:solidFill>
                <a:latin typeface="Times New Roman"/>
              </a:rPr>
              <a:t>Круг обязанностей: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Выполнение кейсов по интеграции систем.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Ведение отчетной документации.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Соблюдение правил внутреннего распорядка и техники безопасности.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Работа с инструментами контроля версий (</a:t>
            </a:r>
            <a:r>
              <a:rPr lang="ru-RU" sz="1200" err="1">
                <a:solidFill>
                  <a:schemeClr val="tx1"/>
                </a:solidFill>
                <a:latin typeface="Times New Roman"/>
              </a:rPr>
              <a:t>Git</a:t>
            </a:r>
            <a:r>
              <a:rPr lang="ru-RU" sz="1200">
                <a:solidFill>
                  <a:schemeClr val="tx1"/>
                </a:solidFill>
                <a:latin typeface="Times New Roman"/>
              </a:rPr>
              <a:t> </a:t>
            </a:r>
            <a:r>
              <a:rPr lang="ru-RU" sz="1200" err="1">
                <a:solidFill>
                  <a:schemeClr val="tx1"/>
                </a:solidFill>
                <a:latin typeface="Times New Roman"/>
              </a:rPr>
              <a:t>Bash</a:t>
            </a:r>
            <a:r>
              <a:rPr lang="ru-RU" sz="1200">
                <a:solidFill>
                  <a:schemeClr val="tx1"/>
                </a:solidFill>
                <a:latin typeface="Times New Roman"/>
              </a:rPr>
              <a:t>).</a:t>
            </a:r>
          </a:p>
          <a:p>
            <a:pPr marL="76200" indent="0">
              <a:buNone/>
            </a:pPr>
            <a:r>
              <a:rPr lang="ru-RU" sz="1200">
                <a:solidFill>
                  <a:schemeClr val="tx1"/>
                </a:solidFill>
                <a:latin typeface="Times New Roman"/>
              </a:rPr>
              <a:t>Доступ к данным:</a:t>
            </a:r>
            <a:endParaRPr lang="ru-RU" sz="1200">
              <a:solidFill>
                <a:schemeClr val="tx1"/>
              </a:solidFill>
            </a:endParaRP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Доступ к исходному коду и учебным материалам предоставлялся через репозитории </a:t>
            </a:r>
            <a:r>
              <a:rPr lang="ru-RU" sz="1200" err="1">
                <a:solidFill>
                  <a:schemeClr val="tx1"/>
                </a:solidFill>
                <a:latin typeface="Times New Roman"/>
              </a:rPr>
              <a:t>Git</a:t>
            </a:r>
            <a:r>
              <a:rPr lang="ru-RU" sz="1200">
                <a:solidFill>
                  <a:schemeClr val="tx1"/>
                </a:solidFill>
                <a:latin typeface="Times New Roman"/>
              </a:rPr>
              <a:t>.</a:t>
            </a:r>
          </a:p>
          <a:p>
            <a:r>
              <a:rPr lang="ru-RU" sz="1200">
                <a:solidFill>
                  <a:schemeClr val="tx1"/>
                </a:solidFill>
                <a:latin typeface="Times New Roman"/>
              </a:rPr>
              <a:t>Соблюдение конфиденциальности учебных данных.</a:t>
            </a:r>
            <a:endParaRPr lang="ru-RU" sz="1200">
              <a:solidFill>
                <a:schemeClr val="tx1"/>
              </a:solidFill>
            </a:endParaRPr>
          </a:p>
          <a:p>
            <a:r>
              <a:rPr lang="ru-RU" sz="1200">
                <a:solidFill>
                  <a:schemeClr val="tx1"/>
                </a:solidFill>
                <a:latin typeface="Times New Roman"/>
                <a:cs typeface="Times New Roman"/>
              </a:rPr>
              <a:t>Запрет на копирование и распространение материалов без разрешения руководителя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31E8B-2D06-3986-DEA2-AEC0BE8B25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3500" y="751510"/>
            <a:ext cx="9976367" cy="976720"/>
          </a:xfrm>
        </p:spPr>
        <p:txBody>
          <a:bodyPr>
            <a:normAutofit/>
          </a:bodyPr>
          <a:lstStyle/>
          <a:p>
            <a:pPr marL="86995" indent="0">
              <a:spcBef>
                <a:spcPts val="0"/>
              </a:spcBef>
            </a:pPr>
            <a:r>
              <a:rPr lang="ru-RU" b="0">
                <a:solidFill>
                  <a:srgbClr val="E60000"/>
                </a:solidFill>
              </a:rPr>
              <a:t>Правила внутреннего распорядка, правила и нормы охраны труда, </a:t>
            </a:r>
            <a:endParaRPr lang="en-US" b="0">
              <a:solidFill>
                <a:srgbClr val="000000"/>
              </a:solidFill>
            </a:endParaRPr>
          </a:p>
          <a:p>
            <a:pPr marL="86995" indent="0"/>
            <a:r>
              <a:rPr lang="ru-RU" b="0">
                <a:solidFill>
                  <a:srgbClr val="E60000"/>
                </a:solidFill>
              </a:rPr>
              <a:t>техники безопасности при работе с вычислительной техникой</a:t>
            </a:r>
            <a:endParaRPr lang="en-US" b="0">
              <a:solidFill>
                <a:srgbClr val="000000"/>
              </a:solidFill>
            </a:endParaRP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43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567BA-33BF-DD85-7B2F-39C05528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2D59-1136-C14E-D250-A87C3340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15" y="-930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5DAA6-29E4-9328-F245-FE54EA41B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887462"/>
            <a:ext cx="10695766" cy="4683231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2000">
                <a:solidFill>
                  <a:srgbClr val="FF0000"/>
                </a:solidFill>
              </a:rPr>
              <a:t>Слияние веток в </a:t>
            </a:r>
            <a:r>
              <a:rPr lang="ru-RU" sz="2000" err="1">
                <a:solidFill>
                  <a:srgbClr val="FF0000"/>
                </a:solidFill>
                <a:latin typeface="Times New Roman"/>
                <a:cs typeface="Times New Roman"/>
              </a:rPr>
              <a:t>master</a:t>
            </a: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 и </a:t>
            </a:r>
            <a:r>
              <a:rPr lang="ru-RU" sz="2000" b="1">
                <a:solidFill>
                  <a:srgbClr val="FF0000"/>
                </a:solidFill>
              </a:rPr>
              <a:t>Просмотр истории после слияния:</a:t>
            </a:r>
            <a:endParaRPr lang="ru-RU" sz="2000" b="1" err="1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1C241-FCF5-C358-3315-1C33C7C2FBF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201129" y="556933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45B41BB-508E-7ED5-3C01-24AC232F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" y="2895843"/>
            <a:ext cx="4964445" cy="171247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7DA1F3F-B23F-8C82-1030-460702A2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0" y="4818559"/>
            <a:ext cx="5916319" cy="14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50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0442-0716-539F-04B1-743F8B34E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D85A-9726-A9FF-108B-D97FAE7E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2" y="142000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F84C2-0C18-697C-2EE2-3CC09F369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887462"/>
            <a:ext cx="10695766" cy="4693353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2000">
                <a:solidFill>
                  <a:srgbClr val="FF0000"/>
                </a:solidFill>
              </a:rPr>
              <a:t>Клонирование репозиториев</a:t>
            </a: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3B0F6-D3B9-E20F-F3B1-EBB4CE858FA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301" y="819833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Шрифт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59A9772-88D2-1AFA-523E-B26D8963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01" y="2350526"/>
            <a:ext cx="4501532" cy="124476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21AAC84-DCF4-E45D-4CB2-27C274C4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34" y="3988384"/>
            <a:ext cx="2327327" cy="199667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3C35BF-B6DE-D2B8-7EFA-34DA5B5D4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004" y="2550130"/>
            <a:ext cx="3721805" cy="12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1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4346-F02E-DD0F-963C-DD2FDF00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ED46-2C35-E15A-6DF5-835C8D18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86" y="13188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F3AC-E4AC-3307-2B38-0CEB40593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836968"/>
            <a:ext cx="10695766" cy="4835064"/>
          </a:xfrm>
        </p:spPr>
        <p:txBody>
          <a:bodyPr/>
          <a:lstStyle/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Noto Sans"/>
                <a:ea typeface="Noto Sans"/>
                <a:cs typeface="Noto Sans"/>
              </a:rPr>
              <a:t>Просмотр клонированного репозитория</a:t>
            </a:r>
            <a:endParaRPr lang="ru-RU" sz="180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188B7-B9EE-6214-1B55-335BC8D9BED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546821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B941DAE-CF15-9BE2-435D-672A1DBA6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6" y="2401516"/>
            <a:ext cx="5342017" cy="102201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7C175D7-6368-7389-6543-EDC9FE4ED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4" y="4043054"/>
            <a:ext cx="3580036" cy="2028828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6FBD30-58FD-3B62-C0EF-60FF9224C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329" y="2406188"/>
            <a:ext cx="4244938" cy="28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71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66C24-257F-048F-C308-77DDBB81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D095-7A58-4FCE-D462-F99D6A20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3A09-6C9A-B24D-11C3-C147D858B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41" y="1826793"/>
            <a:ext cx="10685640" cy="3994924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 </a:t>
            </a:r>
            <a:r>
              <a:rPr lang="ru-RU" sz="2000" b="1">
                <a:solidFill>
                  <a:srgbClr val="FF0000"/>
                </a:solidFill>
                <a:latin typeface="Times New Roman"/>
                <a:cs typeface="Times New Roman"/>
              </a:rPr>
              <a:t>Просмотр логов репозитория: </a:t>
            </a:r>
            <a:r>
              <a:rPr lang="ru-RU" sz="2000">
                <a:solidFill>
                  <a:srgbClr val="FF0000"/>
                </a:solidFill>
                <a:latin typeface="Times New Roman"/>
              </a:rPr>
              <a:t>Работа с </a:t>
            </a:r>
            <a:r>
              <a:rPr lang="ru-RU" sz="2000" err="1">
                <a:solidFill>
                  <a:srgbClr val="FF0000"/>
                </a:solidFill>
                <a:latin typeface="Times New Roman"/>
              </a:rPr>
              <a:t>origin</a:t>
            </a:r>
            <a:r>
              <a:rPr lang="ru-RU" sz="2000">
                <a:solidFill>
                  <a:srgbClr val="FF0000"/>
                </a:solidFill>
                <a:latin typeface="Times New Roman"/>
              </a:rPr>
              <a:t> и </a:t>
            </a:r>
            <a:endParaRPr lang="ru-RU" sz="2000" b="1">
              <a:solidFill>
                <a:srgbClr val="FF0000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</a:rPr>
              <a:t>Просмотр удаленных веток</a:t>
            </a: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67B79-3A78-E69D-86C6-158774C4760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программное обеспечение, Мультимедийное программное обеспечение, мультимеди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C95B5F-DCFC-F840-EBFD-97518A46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5" y="3317626"/>
            <a:ext cx="4785069" cy="1025626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3206BE-14A4-A3AC-DD85-DB252FA1E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0" y="4654705"/>
            <a:ext cx="5868585" cy="137870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1F291A-3691-A669-D65F-A5DDB80F8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65" y="3178007"/>
            <a:ext cx="4866080" cy="12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6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D555E-DA4D-2C3C-2C15-DE2F74C8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83AC-DEBB-9A1C-0A31-78A4AAC1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554B7-C46E-F532-BE0F-EB61E8C9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41" y="1826793"/>
            <a:ext cx="10685640" cy="3994924"/>
          </a:xfrm>
        </p:spPr>
        <p:txBody>
          <a:bodyPr/>
          <a:lstStyle/>
          <a:p>
            <a:pPr marL="0" indent="0" algn="just">
              <a:buNone/>
            </a:pPr>
            <a:r>
              <a:rPr lang="ru-RU">
                <a:solidFill>
                  <a:srgbClr val="FF0000"/>
                </a:solidFill>
                <a:latin typeface="Times New Roman"/>
                <a:cs typeface="Times New Roman"/>
              </a:rPr>
              <a:t>Приложение 1.6</a:t>
            </a:r>
          </a:p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 </a:t>
            </a:r>
            <a:r>
              <a:rPr lang="ru-RU" sz="2000" b="1">
                <a:solidFill>
                  <a:srgbClr val="FF0000"/>
                </a:solidFill>
                <a:latin typeface="Times New Roman"/>
                <a:cs typeface="Times New Roman"/>
              </a:rPr>
              <a:t>Синхронизация изменений и работа с удалённым репозиторием</a:t>
            </a:r>
            <a:endParaRPr lang="ru-RU" sz="20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88AE6-994E-88C5-6B24-094516515A6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BAB7DB-47A0-F3D7-3BAF-A89187F2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8" y="3008531"/>
            <a:ext cx="4148484" cy="195286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EF9EDD8-C910-A71C-3DC0-9611BEFE9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41" y="5228653"/>
            <a:ext cx="4403464" cy="595209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CA77B1-3A60-059B-E224-9D8CCA68F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790" y="2756043"/>
            <a:ext cx="4126858" cy="160772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163F16-CCD4-03F7-4DAA-D9DF2CC5D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131" y="4691025"/>
            <a:ext cx="3345069" cy="165215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34435B-99CB-08C6-D563-DADC0DF31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767" y="3985883"/>
            <a:ext cx="1987182" cy="13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1D62-05F7-A309-F832-8DE9D3FF4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E9CF-CD8A-2F82-876D-1AEC7D24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99CDF-F31B-1D1D-C4D0-5FE784710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63" y="1867281"/>
            <a:ext cx="10665387" cy="4764209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2000">
                <a:solidFill>
                  <a:srgbClr val="FF0000"/>
                </a:solidFill>
              </a:rPr>
              <a:t>Извлечение изменений в клонированном репозитории и Проверка содержимого файла  и Слияние изменений</a:t>
            </a:r>
            <a:endParaRPr lang="ru-RU" sz="2000">
              <a:solidFill>
                <a:srgbClr val="FF0000"/>
              </a:solidFill>
              <a:latin typeface="Times New Roman"/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44195-4815-316B-B3EF-57D7BEEBC2D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8" name="Рисунок 7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9CB7FB-0468-4BE4-4096-8FDF59C6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41" y="2976831"/>
            <a:ext cx="3403980" cy="159493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01C3EE5-F8A9-59D6-BD98-40DBA26D2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788" y="4941675"/>
            <a:ext cx="3253200" cy="129443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E904E5-1D20-099B-CE67-972F4B5A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49" y="3211035"/>
            <a:ext cx="5126584" cy="137330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электроника, снимок экрана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32DD2F-717A-55D7-F2DC-2B1BBE932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85" y="4811533"/>
            <a:ext cx="3484053" cy="143944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9903407-7CC2-74AD-9E42-8EF48C2B2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0" y="4684401"/>
            <a:ext cx="2392956" cy="15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27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8DDF-586A-9D27-3EB4-E03C4F58A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54C6-9A5B-2C7D-204D-42F75BAA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A27DC-BD4C-69B9-8E07-D48D9CD18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71" y="1805991"/>
            <a:ext cx="10696042" cy="450455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 </a:t>
            </a:r>
            <a:r>
              <a:rPr lang="ru-RU" sz="2000">
                <a:solidFill>
                  <a:srgbClr val="FF0000"/>
                </a:solidFill>
              </a:rPr>
              <a:t>Использование команды </a:t>
            </a:r>
            <a:r>
              <a:rPr lang="ru-RU" sz="2000" err="1">
                <a:solidFill>
                  <a:srgbClr val="FF0000"/>
                </a:solidFill>
              </a:rPr>
              <a:t>git</a:t>
            </a:r>
            <a:r>
              <a:rPr lang="ru-RU" sz="2000">
                <a:solidFill>
                  <a:srgbClr val="FF0000"/>
                </a:solidFill>
              </a:rPr>
              <a:t> </a:t>
            </a:r>
            <a:r>
              <a:rPr lang="ru-RU" sz="2000" err="1">
                <a:solidFill>
                  <a:srgbClr val="FF0000"/>
                </a:solidFill>
              </a:rPr>
              <a:t>pull</a:t>
            </a:r>
            <a:r>
              <a:rPr lang="ru-RU" sz="2000">
                <a:solidFill>
                  <a:srgbClr val="FF0000"/>
                </a:solidFill>
              </a:rPr>
              <a:t> Добавление локальной </a:t>
            </a:r>
            <a:r>
              <a:rPr lang="ru-RU" sz="2000" err="1">
                <a:solidFill>
                  <a:srgbClr val="FF0000"/>
                </a:solidFill>
              </a:rPr>
              <a:t>ветки.Создание</a:t>
            </a:r>
            <a:r>
              <a:rPr lang="ru-RU" sz="2000">
                <a:solidFill>
                  <a:srgbClr val="FF0000"/>
                </a:solidFill>
              </a:rPr>
              <a:t> чистого репозитория Добавление удалённого репозитория</a:t>
            </a:r>
            <a:endParaRPr lang="ru-RU" sz="2000">
              <a:solidFill>
                <a:srgbClr val="FF0000"/>
              </a:solidFill>
              <a:latin typeface="Times New Roman"/>
            </a:endParaRPr>
          </a:p>
          <a:p>
            <a:pPr marL="0" indent="0" algn="just">
              <a:buNone/>
            </a:pPr>
            <a:endParaRPr lang="ru-RU" sz="14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14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14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CD068-273B-EB4C-BD28-D3E7BAC8277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84DFAD1-CAED-94F9-CB32-96A0CB92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5" y="3050041"/>
            <a:ext cx="3376344" cy="720198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40D76F7-AA15-0E9F-0383-84489099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8" y="4099704"/>
            <a:ext cx="4564347" cy="55245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120FA06-7501-6DAD-BFE5-F3BC271E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10" y="5004810"/>
            <a:ext cx="3771061" cy="74877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9F9BAB2-1836-879E-2129-5728CAEFA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002" y="3307075"/>
            <a:ext cx="5081611" cy="63464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B49680-F1F8-AC85-04FD-13C3A5907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120" y="4512592"/>
            <a:ext cx="5208223" cy="78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9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233B6-9718-80B8-4B5F-78AEA2B5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46D1-7725-0039-4951-D5BCC915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C50C9-E51F-94AA-72C8-5D1AA10C1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41" y="1826793"/>
            <a:ext cx="10685640" cy="3994924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 </a:t>
            </a:r>
            <a:r>
              <a:rPr lang="ru-RU" sz="2000">
                <a:solidFill>
                  <a:srgbClr val="FF0000"/>
                </a:solidFill>
              </a:rPr>
              <a:t>Отправка изменений в удалённый репозиторий </a:t>
            </a: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Теперь отправим изменения в общий репозиторий:</a:t>
            </a:r>
            <a:endParaRPr lang="ru-RU" sz="20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14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ru-RU" sz="14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6CDAB-F954-80FE-5F79-74FD8D67CF7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CF4DDA0-EAB4-FB92-0D94-60899283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9" y="2840664"/>
            <a:ext cx="4997722" cy="194952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446D78D-3FBF-2DDF-DF5E-732B70AE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236" y="5029948"/>
            <a:ext cx="6344523" cy="7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89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BB0A-9728-3CF6-D2AF-94F7DF7DE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03B6-D77E-C1F8-DB08-5058C3B2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6A950-E648-7295-75CA-3F6B0209A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63" y="1867281"/>
            <a:ext cx="10685640" cy="460225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 </a:t>
            </a:r>
            <a:r>
              <a:rPr lang="ru-RU" sz="2000">
                <a:solidFill>
                  <a:srgbClr val="FF0000"/>
                </a:solidFill>
              </a:rPr>
              <a:t>Извлечение общих </a:t>
            </a:r>
            <a:r>
              <a:rPr lang="ru-RU" sz="2000" err="1">
                <a:solidFill>
                  <a:srgbClr val="FF0000"/>
                </a:solidFill>
              </a:rPr>
              <a:t>изменений.Настройка</a:t>
            </a:r>
            <a:r>
              <a:rPr lang="ru-RU" sz="2000">
                <a:solidFill>
                  <a:srgbClr val="FF0000"/>
                </a:solidFill>
              </a:rPr>
              <a:t> </a:t>
            </a:r>
            <a:r>
              <a:rPr lang="ru-RU" sz="2000" err="1">
                <a:solidFill>
                  <a:srgbClr val="FF0000"/>
                </a:solidFill>
              </a:rPr>
              <a:t>git</a:t>
            </a:r>
            <a:r>
              <a:rPr lang="ru-RU" sz="2000">
                <a:solidFill>
                  <a:srgbClr val="FF0000"/>
                </a:solidFill>
              </a:rPr>
              <a:t> сервера. </a:t>
            </a:r>
            <a:r>
              <a:rPr lang="ru-RU" sz="2000" i="1">
                <a:solidFill>
                  <a:srgbClr val="FF0000"/>
                </a:solidFill>
              </a:rPr>
              <a:t>Клонирование проекта</a:t>
            </a:r>
            <a:endParaRPr lang="ru-RU" sz="200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u-RU" sz="14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ru-RU" sz="14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08466-986F-6240-F0C0-D48AC53BF38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6C45BB-C727-B96F-48D5-AA66C107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3" y="3013520"/>
            <a:ext cx="5007848" cy="2319145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текст, Шриф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0A4FB5C-7137-A364-C69A-222FB4DA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49" y="5688357"/>
            <a:ext cx="6678692" cy="31131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BEBB90-6A77-24B2-593A-42EFA63B3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527" y="2698994"/>
            <a:ext cx="4461027" cy="14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91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6473C-945F-E4F4-11C1-DBECCEA5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5DEA-71A1-6501-AC9B-6D340672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CB866-EF0D-9B28-6825-644C8CC2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>
                <a:solidFill>
                  <a:srgbClr val="FF0000"/>
                </a:solidFill>
                <a:latin typeface="Times New Roman"/>
                <a:cs typeface="Times New Roman"/>
              </a:rPr>
              <a:t>Приложение 1.7</a:t>
            </a: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ru-RU" sz="2000">
              <a:solidFill>
                <a:srgbClr val="24292F"/>
              </a:solidFill>
            </a:endParaRPr>
          </a:p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 sz="2000">
                <a:solidFill>
                  <a:srgbClr val="FF0000"/>
                </a:solidFill>
              </a:rPr>
              <a:t>Проверка статуса. Просмотр удаленных репозиториев с ключом -</a:t>
            </a:r>
            <a:r>
              <a:rPr lang="en-US" sz="2000">
                <a:solidFill>
                  <a:srgbClr val="FF0000"/>
                </a:solidFill>
              </a:rPr>
              <a:t>v.</a:t>
            </a:r>
            <a:r>
              <a:rPr lang="ru-RU" sz="2000">
                <a:solidFill>
                  <a:srgbClr val="FF0000"/>
                </a:solidFill>
              </a:rPr>
              <a:t> Рисунок 3 - Добавление удаленного репозитория</a:t>
            </a:r>
          </a:p>
          <a:p>
            <a:pPr marL="0" indent="0" algn="just">
              <a:buNone/>
            </a:pPr>
            <a:endParaRPr lang="ru-RU" sz="14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3AF49-49EE-8C98-3DE7-B2D3551821D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643525-BB13-A50D-1F7D-564BC41F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" y="3219994"/>
            <a:ext cx="4554135" cy="13083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7F452BE-D366-2703-1FE7-8EEEA219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0" y="4792505"/>
            <a:ext cx="5211121" cy="106133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83B8BD-662C-1DCA-F362-87CEAAA79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245" y="3082861"/>
            <a:ext cx="4303307" cy="16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1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882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Ознакомиться с инструментальными средствами для выполнения учебной практики и осуществить предустановку программного обеспечения.</a:t>
            </a:r>
            <a:endParaRPr lang="ru-RU" sz="2000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Рисунок 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76021B-C82E-7036-21C6-A15A8A98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10" y="3021379"/>
            <a:ext cx="5471142" cy="378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0F308-982E-8559-47F7-A73EA482B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1F00-D34E-85C6-50D2-49232EFE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CD942-6AD6-26D7-F889-C0FF8F791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845186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ru-RU" sz="1800">
              <a:solidFill>
                <a:srgbClr val="24292F"/>
              </a:solidFill>
            </a:endParaRPr>
          </a:p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</a:t>
            </a:r>
            <a:r>
              <a:rPr lang="ru-RU">
                <a:solidFill>
                  <a:srgbClr val="FF0000"/>
                </a:solidFill>
                <a:latin typeface="Times New Roman"/>
                <a:cs typeface="Times New Roman"/>
              </a:rPr>
              <a:t> п</a:t>
            </a:r>
            <a:r>
              <a:rPr lang="ru-RU" sz="1600">
                <a:solidFill>
                  <a:srgbClr val="FF0000"/>
                </a:solidFill>
                <a:latin typeface="Noto Sans"/>
                <a:ea typeface="Noto Sans"/>
                <a:cs typeface="Noto Sans"/>
              </a:rPr>
              <a:t>олучение и отправка данных</a:t>
            </a:r>
            <a:endParaRPr lang="ru-RU" sz="160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ru-RU" sz="1600">
                <a:solidFill>
                  <a:srgbClr val="FF0000"/>
                </a:solidFill>
                <a:latin typeface="Noto Sans"/>
                <a:ea typeface="Noto Sans"/>
                <a:cs typeface="Noto Sans"/>
              </a:rPr>
              <a:t>Информация об удалённом репозитории. </a:t>
            </a:r>
            <a:r>
              <a:rPr lang="ru-RU" sz="1500">
                <a:solidFill>
                  <a:srgbClr val="FF0000"/>
                </a:solidFill>
                <a:latin typeface="Noto Sans"/>
                <a:ea typeface="Noto Sans"/>
                <a:cs typeface="Noto Sans"/>
              </a:rPr>
              <a:t>Переименование и удаление удалённых репозиториев.</a:t>
            </a:r>
            <a:r>
              <a:rPr lang="ru-RU" sz="1100" i="1">
                <a:solidFill>
                  <a:srgbClr val="57606A"/>
                </a:solidFill>
                <a:latin typeface="Noto Sans"/>
                <a:ea typeface="Noto Sans"/>
                <a:cs typeface="Noto Sans"/>
              </a:rPr>
              <a:t> </a:t>
            </a:r>
            <a:r>
              <a:rPr lang="ru-RU" sz="1600" i="1">
                <a:solidFill>
                  <a:srgbClr val="FF0000"/>
                </a:solidFill>
                <a:latin typeface="Noto Sans"/>
                <a:ea typeface="Noto Sans"/>
                <a:cs typeface="Noto Sans"/>
              </a:rPr>
              <a:t>Удаление удалённого репозитория</a:t>
            </a:r>
            <a:endParaRPr lang="ru-RU" sz="180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u-RU" sz="1600">
              <a:solidFill>
                <a:srgbClr val="FF0000"/>
              </a:solidFill>
              <a:latin typeface="Noto Sans"/>
              <a:ea typeface="Noto Sans"/>
              <a:cs typeface="Noto San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5A323-BC1A-0085-C453-17AFD34849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8" name="Рисунок 7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2996AF9-99CD-2975-C832-3ED8B5EE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9" y="3333750"/>
            <a:ext cx="3887795" cy="88582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D1241C5-242B-3E50-D7AD-27A4B802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9" y="4431217"/>
            <a:ext cx="4430943" cy="73342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30C44B-8A01-4DA2-587A-78DF58D10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62" y="3193432"/>
            <a:ext cx="3954497" cy="762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227E11-43C8-12DF-4254-730532EEE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340" y="4105301"/>
            <a:ext cx="4059315" cy="65722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9A39DF-0BFD-1B4F-C2EE-A63A59E01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423" y="5161078"/>
            <a:ext cx="4211778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56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D5B9A-68DB-3485-656D-3046B5B1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4E95-CDDE-C82A-3B7F-C52BC5D0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C77EB-3387-87E2-2B25-B6E97459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ru-RU" sz="1800">
              <a:solidFill>
                <a:srgbClr val="24292F"/>
              </a:solidFill>
            </a:endParaRPr>
          </a:p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 sz="2000">
                <a:solidFill>
                  <a:srgbClr val="FF0000"/>
                </a:solidFill>
              </a:rPr>
              <a:t>Проверка статуса. Просмотр удаленных репозиториев с ключом -</a:t>
            </a:r>
            <a:r>
              <a:rPr lang="en-US" sz="2000">
                <a:solidFill>
                  <a:srgbClr val="FF0000"/>
                </a:solidFill>
              </a:rPr>
              <a:t>v.</a:t>
            </a:r>
            <a:r>
              <a:rPr lang="ru-RU" sz="2000">
                <a:solidFill>
                  <a:srgbClr val="FF0000"/>
                </a:solidFill>
              </a:rPr>
              <a:t> Рисунок 3 - Добавление удаленного репозитория</a:t>
            </a:r>
          </a:p>
          <a:p>
            <a:pPr marL="0" indent="0" algn="just">
              <a:buNone/>
            </a:pPr>
            <a:endParaRPr lang="ru-RU" sz="1400">
              <a:solidFill>
                <a:srgbClr val="24292F"/>
              </a:solidFill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92155-5C5A-13C2-CED5-52B8AC63040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B3903EE-8707-74B1-F88B-6E7664E3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" y="2839953"/>
            <a:ext cx="4554135" cy="13083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7B57D73-7C97-F064-E06A-12E10BD0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0" y="4333288"/>
            <a:ext cx="5211121" cy="1061337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5AA6AA-48F7-2DCA-897D-3CA8239ED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445" y="2686984"/>
            <a:ext cx="4303307" cy="16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45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F2C45-B7AC-48EB-CA8D-9452E3AF8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C080-03D7-7A4D-4D81-ED03A06B1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4ED89-9113-9826-9E43-265C2D03B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 </a:t>
            </a:r>
            <a:endParaRPr lang="ru-RU" sz="18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Работа с тегами. </a:t>
            </a:r>
            <a:r>
              <a:rPr lang="ru-RU" sz="1800" i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Создание аннотированной метки</a:t>
            </a:r>
            <a:endParaRPr lang="ru-RU" sz="1800">
              <a:solidFill>
                <a:srgbClr val="FF0000"/>
              </a:solidFill>
              <a:latin typeface="Times New Roman"/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BFAD-F4D6-CD6B-E9EF-B23E03C2F12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B688F4E-E1C9-8E13-AB64-7ADA4848E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54" y="2997757"/>
            <a:ext cx="4259422" cy="6858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0AB43D0-96BE-B000-1B35-A49326F2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6" y="3970570"/>
            <a:ext cx="4164133" cy="6096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EF9C30-99F1-311F-D442-8683F57C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2" y="4972075"/>
            <a:ext cx="4364240" cy="120015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79048F9-7773-033E-0BC4-8D2605693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421" y="3113495"/>
            <a:ext cx="4799972" cy="23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77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80675-8608-A2CA-B3FB-EDD80DBB2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5803-42B7-9801-A769-E95CFB14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F3FBF-9EEE-485D-FC17-FD094063D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ru-RU" sz="1800">
              <a:solidFill>
                <a:srgbClr val="24292F"/>
              </a:solidFill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Просмотра  данных тега и Создание легковесной метки  Просмотр данных тега</a:t>
            </a:r>
            <a:endParaRPr lang="ru-RU" sz="1800" i="1">
              <a:solidFill>
                <a:srgbClr val="57606A"/>
              </a:solidFill>
              <a:latin typeface="Times New Roman"/>
              <a:ea typeface="Noto Sans"/>
              <a:cs typeface="Noto San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2263E-2637-B5CD-50A8-884D4FB48CD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AC4981-0919-D980-F026-7FC41569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20" y="3397416"/>
            <a:ext cx="4203102" cy="2871485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Шрифт, График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0E13EF9-3EE8-1D8D-269F-89B08A4F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33" y="3264517"/>
            <a:ext cx="5593142" cy="715569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электроника, снимок экрана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26E4A9-8B84-8D5C-1BD4-CCD859AA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161" y="4413194"/>
            <a:ext cx="4440774" cy="177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BB402-7280-D5AF-B069-948677CC0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3B42-3B19-59D8-593D-A9AEDF35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7258C-565C-B4F6-9FB2-E4F6E355B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ru-RU" sz="1800">
              <a:solidFill>
                <a:srgbClr val="24292F"/>
              </a:solidFill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Отметка коммита тегом.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Ввод сообщения в текстовом редакторе</a:t>
            </a:r>
            <a:endParaRPr lang="ru-RU" sz="1800" i="1">
              <a:solidFill>
                <a:srgbClr val="FF0000"/>
              </a:solidFill>
              <a:latin typeface="Times New Roman"/>
              <a:ea typeface="Noto Sans"/>
              <a:cs typeface="Noto Sans"/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35FB3-298A-B682-8216-33F72F6497B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CFD9E1E-EBBF-A6C7-0C6E-1BB0239A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1" y="2876762"/>
            <a:ext cx="6726456" cy="131140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электроника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A94A1BC-D67E-CFC7-3F15-0474162E0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0" y="4562057"/>
            <a:ext cx="4223490" cy="194316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D4A7BF-1D49-7AE9-57D2-0A9486F8F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53" y="3011017"/>
            <a:ext cx="2912415" cy="205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70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016E1-3887-E69B-C3EB-505A99421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D62E-E54A-1EE6-EEFD-0EF2BCA7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40EF7-7DF7-69BF-B320-902FA27BF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ru-RU" sz="1800">
              <a:solidFill>
                <a:srgbClr val="24292F"/>
              </a:solidFill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Работа с тегами на удалённом </a:t>
            </a:r>
            <a:r>
              <a:rPr lang="ru-RU" sz="1800" err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сервере.</a:t>
            </a:r>
            <a:r>
              <a:rPr lang="ru-RU" sz="1800" err="1">
                <a:solidFill>
                  <a:srgbClr val="FF0000"/>
                </a:solidFill>
                <a:latin typeface="Times New Roman"/>
              </a:rPr>
              <a:t>Рисунок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 20 - Отправка всех тегов на сервер.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Удаление тегов.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Удаление тегов с сервера</a:t>
            </a:r>
          </a:p>
          <a:p>
            <a:pPr marL="0" indent="0" algn="just">
              <a:buNone/>
            </a:pPr>
            <a:endParaRPr lang="ru-RU" sz="1500">
              <a:solidFill>
                <a:srgbClr val="24292F"/>
              </a:solidFill>
              <a:latin typeface="Noto Sans"/>
              <a:ea typeface="Noto Sans"/>
              <a:cs typeface="Noto Sans"/>
            </a:endParaRPr>
          </a:p>
          <a:p>
            <a:pPr marL="0" indent="0" algn="just">
              <a:buNone/>
            </a:pPr>
            <a:endParaRPr lang="ru-RU" sz="1500">
              <a:solidFill>
                <a:srgbClr val="24292F"/>
              </a:solidFill>
              <a:latin typeface="Noto Sans"/>
              <a:ea typeface="Noto Sans"/>
              <a:cs typeface="Noto Sans"/>
            </a:endParaRPr>
          </a:p>
          <a:p>
            <a:pPr marL="0" indent="0" algn="just">
              <a:buNone/>
            </a:pPr>
            <a:endParaRPr lang="ru-RU"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69EF6-5398-1D11-4130-028F0815B60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C7849AB-DB23-56D5-9271-CCD9CB23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2" y="3121590"/>
            <a:ext cx="4767952" cy="130355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дисплей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8FB819E-3300-3EB0-3570-85B66B664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74" y="4558183"/>
            <a:ext cx="5001455" cy="177619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3F26B33-8AB3-5A21-5018-E3AE3DA6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34" y="2980724"/>
            <a:ext cx="5109228" cy="118110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C40722-0292-6B22-9348-241119940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966" y="4556512"/>
            <a:ext cx="4517719" cy="11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1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E2B5-A995-18D2-5EE8-59DA7AC8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100C-F18F-2319-2128-0CE9DDFF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FDDE-4A65-9105-3495-664018198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ru-RU" sz="1800">
              <a:solidFill>
                <a:srgbClr val="24292F"/>
              </a:solidFill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Работа с тегами и состоянием «</a:t>
            </a:r>
            <a:r>
              <a:rPr lang="ru-RU" sz="1800" err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detached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 HEAD»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Переключение на метку. Создание новой ветки. Задание </a:t>
            </a:r>
            <a:r>
              <a:rPr lang="ru-RU" sz="1800" err="1">
                <a:solidFill>
                  <a:srgbClr val="FF0000"/>
                </a:solidFill>
                <a:latin typeface="Times New Roman"/>
              </a:rPr>
              <a:t>алиасов</a:t>
            </a:r>
            <a:endParaRPr lang="ru-RU" sz="1800" err="1">
              <a:solidFill>
                <a:srgbClr val="FF0000"/>
              </a:solidFill>
              <a:latin typeface="Times New Roman"/>
              <a:ea typeface="Noto Sans"/>
              <a:cs typeface="Noto Sans"/>
            </a:endParaRPr>
          </a:p>
          <a:p>
            <a:pPr marL="0" indent="0" algn="just">
              <a:buNone/>
            </a:pPr>
            <a:endParaRPr lang="ru-RU" sz="1500">
              <a:solidFill>
                <a:srgbClr val="24292F"/>
              </a:solidFill>
              <a:latin typeface="Noto Sans"/>
              <a:ea typeface="Noto Sans"/>
              <a:cs typeface="Noto Sans"/>
            </a:endParaRPr>
          </a:p>
          <a:p>
            <a:pPr marL="0" indent="0" algn="just">
              <a:buNone/>
            </a:pP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F65AA-73F7-D90D-BB12-FB5426BE63E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9" name="Рисунок 8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E127BC0-E1FD-BE55-B994-7E792FAA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3" y="2907366"/>
            <a:ext cx="3710095" cy="204623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6073A6F-BB6E-8785-F65A-94414FA1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585" y="3053344"/>
            <a:ext cx="3401820" cy="8763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BCDD22B-7E8A-5B34-2C12-F69B10930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15" y="2809665"/>
            <a:ext cx="2994916" cy="2129928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A0678F-AEFB-05AF-73C8-C7DD519C3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953" y="4492254"/>
            <a:ext cx="2917255" cy="64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62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F7339-5053-9C85-5B14-EC8D99E20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7F21B-3CC0-9B2A-C486-4A277CCC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D0636-8E3C-B829-EC48-68DF16238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endParaRPr lang="ru-RU" sz="1800">
              <a:solidFill>
                <a:srgbClr val="24292F"/>
              </a:solidFill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</a:rPr>
              <a:t>Создание псевдонима исключения файла из индекса</a:t>
            </a:r>
            <a:endParaRPr lang="ru-RU" sz="1800">
              <a:solidFill>
                <a:srgbClr val="FF0000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100">
                <a:solidFill>
                  <a:srgbClr val="FF0000"/>
                </a:solidFill>
              </a:rPr>
              <a:t>Использование созданного псевдонима</a:t>
            </a:r>
            <a:endParaRPr lang="ru-RU">
              <a:solidFill>
                <a:srgbClr val="0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0A742-D020-E775-AE35-4C23D2A700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EAE6F70-4CAC-4729-D991-FC12EB3D3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6" y="2964437"/>
            <a:ext cx="3640043" cy="16192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D2E5CF-B292-279D-00AD-42E45E66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98" y="5021620"/>
            <a:ext cx="4040257" cy="105727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CAB5164-1659-F9DC-79AC-54BC325A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859" y="3123636"/>
            <a:ext cx="5450536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49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166C9-BCB0-BCDA-9365-9C385C21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7F43-748C-E7AB-4564-87A13D4F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A3652-55B4-9996-DC3F-89E2380B5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 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Создание </a:t>
            </a:r>
            <a:r>
              <a:rPr lang="ru-RU" sz="1800" err="1">
                <a:solidFill>
                  <a:srgbClr val="FF0000"/>
                </a:solidFill>
                <a:latin typeface="Times New Roman"/>
              </a:rPr>
              <a:t>алиаса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 для просмотра последнего коммита</a:t>
            </a:r>
            <a:endParaRPr lang="ru-RU" sz="1800">
              <a:solidFill>
                <a:srgbClr val="FF0000"/>
              </a:solidFill>
              <a:latin typeface="Times New Roman"/>
              <a:ea typeface="Noto Sans"/>
              <a:cs typeface="Noto Sans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</a:rPr>
              <a:t>Результат работы созданного </a:t>
            </a:r>
            <a:r>
              <a:rPr lang="ru-RU" sz="1800" err="1">
                <a:solidFill>
                  <a:srgbClr val="FF0000"/>
                </a:solidFill>
                <a:latin typeface="Times New Roman"/>
              </a:rPr>
              <a:t>алиаса</a:t>
            </a:r>
            <a:endParaRPr lang="ru-RU" sz="1800" err="1">
              <a:latin typeface="Times New Roman"/>
            </a:endParaRPr>
          </a:p>
          <a:p>
            <a:pPr marL="0" indent="0" algn="just">
              <a:buNone/>
            </a:pPr>
            <a:endParaRPr lang="ru-RU" sz="1500">
              <a:solidFill>
                <a:srgbClr val="24292F"/>
              </a:solidFill>
              <a:latin typeface="Noto Sans"/>
              <a:ea typeface="Noto Sans"/>
              <a:cs typeface="Noto Sans"/>
            </a:endParaRPr>
          </a:p>
          <a:p>
            <a:pPr marL="0" indent="0" algn="just">
              <a:buNone/>
            </a:pP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C574A-B382-1EDA-8C85-B24EE350546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3DA318-8282-BFC5-9585-ED5B7AB1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7" y="3079582"/>
            <a:ext cx="5317131" cy="18097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47A34C-3ABC-A715-6B03-228F0959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162" y="5156959"/>
            <a:ext cx="546006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18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AB42-FB54-36D2-BD19-EE967E80A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14EB-FFE4-423D-C55D-49B36F6D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416-42D5-1471-2D9E-8CC1A55F3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1.7 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</a:rPr>
              <a:t>Создание псевдонима внешней команды</a:t>
            </a:r>
            <a:endParaRPr lang="ru-RU" sz="1800">
              <a:solidFill>
                <a:srgbClr val="FF0000"/>
              </a:solidFill>
              <a:latin typeface="Times New Roman"/>
            </a:endParaRPr>
          </a:p>
          <a:p>
            <a:pPr marL="0" indent="0" algn="just">
              <a:buNone/>
            </a:pP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242BB-6C4D-37B3-E9B3-24769B87208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20203" y="941172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6BA139B-64B5-ACDF-4549-D171092B7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56" y="2905125"/>
            <a:ext cx="8232977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Исследовательский этап</a:t>
            </a:r>
            <a:endParaRPr sz="3000" kern="120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884978"/>
            <a:ext cx="10270558" cy="472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indent="718820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>
                <a:solidFill>
                  <a:srgbClr val="FF0000"/>
                </a:solidFill>
                <a:latin typeface="Times New Roman"/>
                <a:ea typeface="Noto Sans"/>
                <a:cs typeface="Noto Sans"/>
                <a:sym typeface="Times New Roman"/>
              </a:rPr>
              <a:t>Спроектировать организационную структуру и описать предметную область, связанную с управлением учебным процессом, включающим: Расписание уроков, ведение дневников, выставление оценок и электронный журнал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  <a:sym typeface="Times New Roman"/>
              </a:rPr>
              <a:t>.</a:t>
            </a:r>
            <a:r>
              <a:rPr lang="ru-RU" sz="1600">
                <a:solidFill>
                  <a:srgbClr val="000000"/>
                </a:solidFill>
                <a:latin typeface="Times New Roman"/>
                <a:ea typeface="Noto Sans"/>
                <a:cs typeface="Times New Roman"/>
                <a:sym typeface="Times New Roman"/>
              </a:rPr>
              <a:t> </a:t>
            </a:r>
            <a:br>
              <a:rPr lang="ru-RU" sz="1800">
                <a:latin typeface="Times New Roman"/>
                <a:ea typeface="Times New Roman"/>
                <a:cs typeface="Times New Roman"/>
              </a:rPr>
            </a:br>
            <a:br>
              <a:rPr lang="ru-RU" sz="2000">
                <a:latin typeface="Times New Roman"/>
                <a:ea typeface="Times New Roman"/>
                <a:cs typeface="Times New Roman"/>
              </a:rPr>
            </a:br>
            <a:endParaRPr lang="ru-RU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диаграмма, План, Прямоугольник, Технический черте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642ABD5-7EEF-B14E-E3E1-1B16C204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94" y="2974433"/>
            <a:ext cx="4263290" cy="3384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F105-17E7-01F6-48FF-CFFC9412C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8348-3C66-BB5C-020A-6BE61B2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6" y="131889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6ADC4-8B78-04BD-8922-123ABE258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766123"/>
            <a:ext cx="10695766" cy="4936285"/>
          </a:xfrm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1.8</a:t>
            </a:r>
            <a:endParaRPr lang="ru-RU">
              <a:solidFill>
                <a:srgbClr val="24292F"/>
              </a:solidFill>
              <a:latin typeface="Times New Roman"/>
            </a:endParaRPr>
          </a:p>
          <a:p>
            <a:pPr marL="0" indent="0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 b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Создание репозитория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Создание файлов.              Индексация и коммит файлов</a:t>
            </a:r>
            <a:endParaRPr lang="ru-RU" sz="1800">
              <a:solidFill>
                <a:srgbClr val="FF0000"/>
              </a:solidFill>
              <a:latin typeface="Times New Roman"/>
            </a:endParaRPr>
          </a:p>
          <a:p>
            <a:pPr marL="0" indent="0" algn="just">
              <a:buNone/>
            </a:pPr>
            <a:endParaRPr lang="ru-RU">
              <a:solidFill>
                <a:srgbClr val="24292F"/>
              </a:solidFill>
              <a:latin typeface="Noto Sans"/>
              <a:ea typeface="Noto Sans"/>
              <a:cs typeface="Noto Sans"/>
            </a:endParaRPr>
          </a:p>
          <a:p>
            <a:pPr marL="0" indent="0" algn="just">
              <a:buNone/>
            </a:pPr>
            <a:endParaRPr lang="ru-RU" sz="1800">
              <a:solidFill>
                <a:srgbClr val="FF0000"/>
              </a:solidFill>
              <a:latin typeface="Times New Roman"/>
            </a:endParaRPr>
          </a:p>
          <a:p>
            <a:pPr marL="0" indent="0" algn="just">
              <a:buNone/>
            </a:pP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DD7CC-8D66-B4C0-B507-7C80E2420BC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60666" y="698495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3B4337-1B7C-E0DE-0566-BC4FEC47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3" y="2991809"/>
            <a:ext cx="3617136" cy="158255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DC446D-F2D9-1B5D-94EA-C6685993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84" y="4768276"/>
            <a:ext cx="4206225" cy="159930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AC9B141-5484-5122-9D5A-E7E716BAC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532" y="3129723"/>
            <a:ext cx="5529786" cy="186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5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1095E-82BE-0EF6-7AD2-9AA7BA168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2F9C-A1CA-2D9A-9264-A3A7FF36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29780-41A3-A597-9EA5-ACCD20A27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1.8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Внесение изменений в файл </a:t>
            </a:r>
            <a:r>
              <a:rPr lang="ru-RU" sz="1800" err="1">
                <a:solidFill>
                  <a:srgbClr val="FF0000"/>
                </a:solidFill>
                <a:latin typeface="Times New Roman"/>
                <a:cs typeface="Times New Roman"/>
              </a:rPr>
              <a:t>test.rb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на ветке </a:t>
            </a:r>
            <a:r>
              <a:rPr lang="ru-RU" sz="1800" err="1">
                <a:solidFill>
                  <a:srgbClr val="FF0000"/>
                </a:solidFill>
                <a:latin typeface="Times New Roman"/>
                <a:cs typeface="Times New Roman"/>
              </a:rPr>
              <a:t>master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Создание и переключение на ветку 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iss53.</a:t>
            </a:r>
          </a:p>
          <a:p>
            <a:pPr marL="0" indent="0" algn="just">
              <a:buNone/>
            </a:pPr>
            <a:endParaRPr lang="ru-RU" sz="1000">
              <a:solidFill>
                <a:srgbClr val="24292F"/>
              </a:solidFill>
              <a:latin typeface="Consolas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7905F-F4B7-DE4B-CFE7-6C19B8F6B76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428B9C-9F6F-60C8-6B64-AB635636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41" y="3779645"/>
            <a:ext cx="4493318" cy="140602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85E4BE-A788-D730-5F53-173389FD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46" y="3128765"/>
            <a:ext cx="335417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4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0487C-06E7-8DEE-63BD-0E364E0F7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B200-CBF9-13E0-B937-77969B8B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822AF-C2B1-0E62-E292-5D670C20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1.8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20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Внесение изменений в файл </a:t>
            </a: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index.html</a:t>
            </a:r>
            <a:endParaRPr lang="ru-RU" sz="2000">
              <a:solidFill>
                <a:srgbClr val="FF0000"/>
              </a:solidFill>
              <a:latin typeface="Times New Roman"/>
              <a:ea typeface="Noto Sans"/>
              <a:cs typeface="Noto San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E9B4A-2048-A6B3-7AE6-DAD5DBE0141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13EC3E4-1DCE-8CE9-202F-BBA7B6CC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73" y="2579893"/>
            <a:ext cx="4288009" cy="15716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1D09B1E-0ADF-A0A5-09E9-5D3845B94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39" y="4241556"/>
            <a:ext cx="3916381" cy="22098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FFF702-CD8F-ED44-5A23-9104B508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69" y="3220951"/>
            <a:ext cx="4697752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2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65261-E2EF-8DE3-B4A5-0947F539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8222-0823-792E-6E2D-AD3D2A3F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99A1-ECB0-0610-784D-3228F19A4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705454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1.8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Переключение на ветку </a:t>
            </a:r>
            <a:r>
              <a:rPr lang="ru-RU" sz="1800" err="1">
                <a:solidFill>
                  <a:srgbClr val="FF0000"/>
                </a:solidFill>
                <a:latin typeface="Times New Roman"/>
                <a:cs typeface="Times New Roman"/>
              </a:rPr>
              <a:t>master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Создание ветки </a:t>
            </a:r>
            <a:r>
              <a:rPr lang="ru-RU" sz="1800" err="1">
                <a:solidFill>
                  <a:srgbClr val="FF0000"/>
                </a:solidFill>
                <a:latin typeface="Times New Roman"/>
                <a:cs typeface="Times New Roman"/>
              </a:rPr>
              <a:t>hotfix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и внесение изменений в 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index.html. </a:t>
            </a:r>
            <a:r>
              <a:rPr lang="ru-RU" sz="1800" b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Слияние ветки </a:t>
            </a:r>
            <a:r>
              <a:rPr lang="ru-RU" sz="1800" b="1" err="1">
                <a:solidFill>
                  <a:srgbClr val="FF0000"/>
                </a:solidFill>
                <a:latin typeface="Times New Roman"/>
                <a:cs typeface="Times New Roman"/>
              </a:rPr>
              <a:t>hotfix</a:t>
            </a:r>
            <a:r>
              <a:rPr lang="ru-RU" sz="1800" b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с </a:t>
            </a:r>
            <a:r>
              <a:rPr lang="ru-RU" sz="1800" b="1" err="1">
                <a:solidFill>
                  <a:srgbClr val="FF0000"/>
                </a:solidFill>
                <a:latin typeface="Times New Roman"/>
                <a:cs typeface="Times New Roman"/>
              </a:rPr>
              <a:t>master</a:t>
            </a:r>
            <a:endParaRPr lang="ru-RU" sz="1800" b="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F2D93-6660-0668-EB3C-0C23194A2F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9422990-48A4-0BFE-8E40-54E15D4A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0" y="2816137"/>
            <a:ext cx="2239294" cy="96202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E1DA4A-7574-3F54-AB21-EC7F858C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68" y="3969527"/>
            <a:ext cx="3369620" cy="242705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E0573DA-712B-2345-95FB-7ED3EF2DC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884" y="2812995"/>
            <a:ext cx="4754925" cy="135255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C0FE1D-73DC-59AF-C724-A5A366EE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03" y="4381025"/>
            <a:ext cx="4951147" cy="20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44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03A2C-6035-8686-3927-11605FF73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E9F2-0197-2891-7D0A-0F5F7C5C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6008A-5D74-F469-0115-686A43C4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1.8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 b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Удаление ветки </a:t>
            </a:r>
            <a:r>
              <a:rPr lang="ru-RU" sz="1800" b="1" err="1">
                <a:solidFill>
                  <a:srgbClr val="FF0000"/>
                </a:solidFill>
                <a:latin typeface="Times New Roman"/>
                <a:cs typeface="Times New Roman"/>
              </a:rPr>
              <a:t>hotfix</a:t>
            </a:r>
            <a:r>
              <a:rPr lang="ru-RU" sz="1800" b="1">
                <a:solidFill>
                  <a:srgbClr val="FF0000"/>
                </a:solidFill>
                <a:latin typeface="Times New Roman"/>
                <a:cs typeface="Times New Roman"/>
              </a:rPr>
              <a:t>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Шаг 15: Внесение изменений в 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index.html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на ветке 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iss53.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Слияние ветки 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iss53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с </a:t>
            </a:r>
            <a:r>
              <a:rPr lang="ru-RU" sz="1800" err="1">
                <a:solidFill>
                  <a:srgbClr val="FF0000"/>
                </a:solidFill>
                <a:latin typeface="Times New Roman"/>
                <a:cs typeface="Times New Roman"/>
              </a:rPr>
              <a:t>master</a:t>
            </a: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ru-RU" sz="1000" b="1">
              <a:solidFill>
                <a:srgbClr val="24292F"/>
              </a:solidFill>
              <a:latin typeface="Consolas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E0250-9955-899B-03C4-C77209D4722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1141D13-A3E6-5F61-B535-723E7D62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8" y="2825170"/>
            <a:ext cx="2839615" cy="9525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C8ADD31-C447-2B5A-CC0A-6417EBD7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10" y="4155767"/>
            <a:ext cx="3090115" cy="1790581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C40A54-803E-02B8-E84B-392885047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233" y="2673242"/>
            <a:ext cx="4939112" cy="178236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EFB295-F2B1-FADE-02E2-5C26329F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811" y="4770227"/>
            <a:ext cx="2676878" cy="152212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D236B7-1DDC-C0C9-F1CC-EC85C00BC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585" y="4772142"/>
            <a:ext cx="3039786" cy="11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28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9B23-F04D-8824-F2E4-B926700F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31AD-84A0-399C-4741-6C7E7573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095ED-D012-1805-4B62-1F94F4BB0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1.8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Слияние ветки. Удаление ветки </a:t>
            </a: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iss53</a:t>
            </a:r>
          </a:p>
          <a:p>
            <a:pPr marL="0" indent="0" algn="just">
              <a:buNone/>
            </a:pP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FB99A-EC8B-63D6-4811-6671171728C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F07F73-3EF3-796B-115C-759959BF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30" y="5092296"/>
            <a:ext cx="5118457" cy="128895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6F447C0-3841-38C7-BEC3-527D243E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9" y="2870642"/>
            <a:ext cx="5979975" cy="20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7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77ED5-F746-97D4-3FF2-CA16A743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AEF3-594F-38D2-7CD6-E68F2B81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F7EC-CF0A-2DB2-FB02-715C8D81F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1.9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Просмотр списка веток. </a:t>
            </a:r>
            <a:r>
              <a:rPr lang="ru-RU" sz="1800" i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Список веток с последними коммитами. 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Список веток не слитых с текущей</a:t>
            </a:r>
            <a:endParaRPr lang="ru-RU" sz="1800">
              <a:solidFill>
                <a:srgbClr val="FF0000"/>
              </a:solidFill>
              <a:latin typeface="Times New Roman"/>
              <a:ea typeface="Noto Sans"/>
              <a:cs typeface="Noto Sans"/>
            </a:endParaRPr>
          </a:p>
          <a:p>
            <a:pPr marL="0" indent="0" algn="just">
              <a:buNone/>
            </a:pPr>
            <a:endParaRPr lang="ru-RU" sz="1100" i="1">
              <a:solidFill>
                <a:srgbClr val="24292F"/>
              </a:solidFill>
              <a:latin typeface="Noto Sans"/>
              <a:ea typeface="Noto Sans"/>
              <a:cs typeface="Noto Sans"/>
            </a:endParaRPr>
          </a:p>
          <a:p>
            <a:pPr marL="0" indent="0" algn="just">
              <a:buNone/>
            </a:pPr>
            <a:endParaRPr lang="ru-RU">
              <a:solidFill>
                <a:srgbClr val="24292F"/>
              </a:solidFill>
              <a:latin typeface="Noto Sans"/>
              <a:ea typeface="Noto Sans"/>
              <a:cs typeface="Noto Sans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 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</a:t>
            </a: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9795A-1DE1-A569-961E-39390B98D63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B91E5F-C28F-B9F2-580E-5A631D28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64" y="3026584"/>
            <a:ext cx="2668094" cy="12001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96EA8B-90A6-F095-5C6D-7576AD9D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22" y="4930908"/>
            <a:ext cx="2868202" cy="82867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5361A87-583D-B879-618B-76F16860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49" y="3023064"/>
            <a:ext cx="279197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94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FD4A-6FCA-CB2F-87F4-EFC5C4B6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C3D4-B0FC-FF5B-C2A1-A56B95FF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08CCD-B111-AF79-99D0-F3D867163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1.9 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</a:t>
            </a:r>
            <a:r>
              <a:rPr lang="ru-RU" sz="1800" i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Удаление ветки </a:t>
            </a:r>
            <a:r>
              <a:rPr lang="ru-RU" sz="1800" i="1" err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testing</a:t>
            </a:r>
            <a:r>
              <a:rPr lang="ru-RU" sz="1800" i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. Просмотр удалённых веток. Отправка изменений на сервер.</a:t>
            </a: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3E41B-EDC9-A833-8538-AEC83581A12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Шрифт, снимок экрана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ECD4173-81A2-0067-ED35-6840CC2D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6" y="3207853"/>
            <a:ext cx="3415709" cy="940645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A402066-E890-EB56-FE49-C91E2F22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3" y="4788986"/>
            <a:ext cx="4175721" cy="124547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6561F4-72D0-5278-6574-95FEAB062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75" y="2588665"/>
            <a:ext cx="4202249" cy="180975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6CB20BB-B16D-895A-C32F-AA6CD05AC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364" y="4591924"/>
            <a:ext cx="3868737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88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3C5D4-30B6-AB1D-2057-9C8A7C7DD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5ECB-1362-6ED7-945D-EF494F99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1EFF-37AC-040F-26FC-66BA91501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1.9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 </a:t>
            </a:r>
            <a:r>
              <a:rPr lang="ru-RU" sz="1800" i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Выполнение команды </a:t>
            </a:r>
            <a:r>
              <a:rPr lang="ru-RU" sz="1800" i="1" err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git</a:t>
            </a:r>
            <a:r>
              <a:rPr lang="ru-RU" sz="1800" i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 </a:t>
            </a:r>
            <a:r>
              <a:rPr lang="ru-RU" sz="1800" i="1" err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fetch</a:t>
            </a:r>
            <a:r>
              <a:rPr lang="ru-RU" sz="1800" i="1">
                <a:solidFill>
                  <a:srgbClr val="FF0000"/>
                </a:solidFill>
                <a:latin typeface="Times New Roman"/>
                <a:ea typeface="Noto Sans"/>
                <a:cs typeface="Noto Sans"/>
              </a:rPr>
              <a:t>. Создание локальной ветки на основе удалённой.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Удаление ветки на сервере</a:t>
            </a:r>
            <a:endParaRPr lang="ru-RU" sz="180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ru-RU" sz="1800">
              <a:solidFill>
                <a:srgbClr val="FF0000"/>
              </a:solidFill>
              <a:latin typeface="Times New Roman"/>
              <a:ea typeface="Noto Sans"/>
              <a:cs typeface="Noto San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C0657-D8BA-03E7-DFAF-D3D210D6648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AEF02B3-2600-DB3F-7390-124BFA1B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73" y="3146740"/>
            <a:ext cx="4068844" cy="127635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099554-8FAF-26DE-EB59-9E8D7088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37" y="4980385"/>
            <a:ext cx="4494836" cy="109005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F11ADBE-C541-8972-4C3A-E38A97C76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454" y="2707071"/>
            <a:ext cx="4097431" cy="171450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3573FAF-A897-E157-02EC-21F3BC151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996" y="4695149"/>
            <a:ext cx="3592399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72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E4FE-1A65-905C-EC32-3301DD3D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F1BD-9BEE-5147-3224-8952BA60F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9C7F3-A304-F288-B721-0B4ACDE9E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1.9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Перемещение изменений. Перемещение изменений с параметром </a:t>
            </a:r>
            <a:r>
              <a:rPr lang="en-US" sz="1800">
                <a:solidFill>
                  <a:srgbClr val="FF0000"/>
                </a:solidFill>
                <a:latin typeface="Times New Roman"/>
              </a:rPr>
              <a:t>onto. </a:t>
            </a:r>
            <a:r>
              <a:rPr lang="en-US" sz="1800" err="1">
                <a:solidFill>
                  <a:srgbClr val="FF0000"/>
                </a:solidFill>
                <a:latin typeface="Times New Roman"/>
              </a:rPr>
              <a:t>Слияние</a:t>
            </a:r>
            <a:r>
              <a:rPr lang="en-US" sz="180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err="1">
                <a:solidFill>
                  <a:srgbClr val="FF0000"/>
                </a:solidFill>
                <a:latin typeface="Times New Roman"/>
              </a:rPr>
              <a:t>веток</a:t>
            </a:r>
            <a:r>
              <a:rPr lang="en-US" sz="1800">
                <a:solidFill>
                  <a:srgbClr val="FF0000"/>
                </a:solidFill>
                <a:latin typeface="Times New Roman"/>
              </a:rPr>
              <a:t> </a:t>
            </a:r>
          </a:p>
          <a:p>
            <a:pPr marL="0" indent="0" algn="just">
              <a:buNone/>
            </a:pPr>
            <a:endParaRPr lang="en-US" sz="110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53EA1-5503-2007-3B2D-E0A113112B1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C2B298D-C8E3-5A2D-F732-DAA6B0D3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3" y="2747254"/>
            <a:ext cx="3946299" cy="169496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CE6363C-B097-7C66-EF93-44AA13DB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4" y="4580687"/>
            <a:ext cx="4192192" cy="168494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2BFD537-5428-5579-7E93-15256A076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447" y="2746169"/>
            <a:ext cx="4788775" cy="247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-2907" y="1758621"/>
            <a:ext cx="106952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-RU" sz="2000" dirty="0">
                <a:solidFill>
                  <a:srgbClr val="FF0000"/>
                </a:solidFill>
                <a:latin typeface="Times New Roman"/>
              </a:rPr>
              <a:t>  Работа с </a:t>
            </a:r>
            <a:r>
              <a:rPr lang="en-US" sz="2000" dirty="0">
                <a:solidFill>
                  <a:srgbClr val="FF0000"/>
                </a:solidFill>
                <a:latin typeface="Times New Roman"/>
              </a:rPr>
              <a:t>Git</a:t>
            </a:r>
            <a:endParaRPr lang="ru-RU" sz="2000" dirty="0">
              <a:solidFill>
                <a:srgbClr val="FF0000"/>
              </a:solidFill>
              <a:latin typeface="Times New Roman"/>
            </a:endParaRP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 </a:t>
            </a:r>
            <a:br>
              <a:rPr lang="en-US" sz="1800" dirty="0">
                <a:latin typeface="Times New Roman"/>
              </a:rPr>
            </a:br>
            <a:r>
              <a:rPr lang="en-US" sz="1800" dirty="0" err="1">
                <a:solidFill>
                  <a:srgbClr val="FF0000"/>
                </a:solidFill>
                <a:latin typeface="Times New Roman"/>
              </a:rPr>
              <a:t>Приложение</a:t>
            </a:r>
            <a:r>
              <a:rPr lang="en-US" sz="1800" dirty="0">
                <a:solidFill>
                  <a:srgbClr val="FF0000"/>
                </a:solidFill>
                <a:latin typeface="Times New Roman"/>
              </a:rPr>
              <a:t> 1.1</a:t>
            </a:r>
            <a:endParaRPr lang="ru-RU" sz="1800" dirty="0">
              <a:solidFill>
                <a:srgbClr val="FF0000"/>
              </a:solidFill>
              <a:latin typeface="Times New Roman"/>
            </a:endParaRPr>
          </a:p>
          <a:p>
            <a:pPr algn="just"/>
            <a:r>
              <a:rPr lang="en-US" sz="1800" dirty="0" err="1">
                <a:solidFill>
                  <a:srgbClr val="FF0000"/>
                </a:solidFill>
                <a:latin typeface="Times New Roman"/>
              </a:rPr>
              <a:t>Предметная</a:t>
            </a:r>
            <a:r>
              <a:rPr lang="en-US" sz="1800" dirty="0">
                <a:solidFill>
                  <a:srgbClr val="FF0000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</a:rPr>
              <a:t>область</a:t>
            </a:r>
            <a:r>
              <a:rPr lang="en-US" sz="1800" dirty="0">
                <a:solidFill>
                  <a:srgbClr val="FF0000"/>
                </a:solidFill>
                <a:latin typeface="Times New Roman"/>
              </a:rPr>
              <a:t>: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  <a:cs typeface="Times New Roman"/>
              </a:rPr>
              <a:t>Школа</a:t>
            </a: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  <a:cs typeface="Times New Roman"/>
              </a:rPr>
              <a:t>расписание</a:t>
            </a: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  <a:cs typeface="Times New Roman"/>
              </a:rPr>
              <a:t>уроков</a:t>
            </a: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  <a:cs typeface="Times New Roman"/>
              </a:rPr>
              <a:t>ведение</a:t>
            </a: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  <a:cs typeface="Times New Roman"/>
              </a:rPr>
              <a:t>дневников</a:t>
            </a: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  <a:cs typeface="Times New Roman"/>
              </a:rPr>
              <a:t>оценки</a:t>
            </a: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  <a:cs typeface="Times New Roman"/>
              </a:rPr>
              <a:t>электронный</a:t>
            </a: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  <a:cs typeface="Times New Roman"/>
              </a:rPr>
              <a:t>журнал</a:t>
            </a: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lang="ru-RU" sz="1800" dirty="0">
              <a:solidFill>
                <a:srgbClr val="FF0000"/>
              </a:solidFill>
              <a:latin typeface="Times New Roman"/>
            </a:endParaRP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 скриншоты </a:t>
            </a:r>
            <a:r>
              <a:rPr lang="ru-RU" sz="1800" dirty="0">
                <a:solidFill>
                  <a:srgbClr val="FF0000"/>
                </a:solidFill>
                <a:latin typeface="Times New Roman"/>
              </a:rPr>
              <a:t>Подготовка.</a:t>
            </a:r>
            <a:endParaRPr lang="ru-RU" sz="1800" dirty="0">
              <a:latin typeface="Times New Roman"/>
            </a:endParaRP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Рисунок 1 - Установка имени и электронной почты</a:t>
            </a: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Рисунок 2 - Параметры окончаний строк</a:t>
            </a: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Рисунок 3 - Установка отображения </a:t>
            </a:r>
            <a:r>
              <a:rPr lang="en-US" sz="1800" dirty="0" err="1">
                <a:solidFill>
                  <a:srgbClr val="FF0000"/>
                </a:solidFill>
                <a:latin typeface="Times New Roman"/>
              </a:rPr>
              <a:t>unicode</a:t>
            </a:r>
            <a:endParaRPr lang="ru-RU" sz="1800" dirty="0">
              <a:solidFill>
                <a:srgbClr val="FF0000"/>
              </a:solidFill>
              <a:latin typeface="Times New Roman"/>
            </a:endParaRPr>
          </a:p>
          <a:p>
            <a:pPr algn="just"/>
            <a:endParaRPr lang="ru-RU" sz="1600">
              <a:latin typeface="Times New Roman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8A697FA-9F5D-65A2-8D94-88495F3F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73" y="4458054"/>
            <a:ext cx="4030537" cy="1318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C3449-85B6-CFEA-B7E6-E8C2DEEC888D}"/>
              </a:ext>
            </a:extLst>
          </p:cNvPr>
          <p:cNvSpPr txBox="1"/>
          <p:nvPr/>
        </p:nvSpPr>
        <p:spPr>
          <a:xfrm>
            <a:off x="371048" y="377662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 </a:t>
            </a:r>
            <a:br>
              <a:rPr lang="en-US" b="1"/>
            </a:b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1662F76-7C66-3DEF-AF8E-B73A9B545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6" y="4703920"/>
            <a:ext cx="3897324" cy="116205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60A3C5C-A121-4A5B-66E6-450337212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190" y="3419255"/>
            <a:ext cx="3373234" cy="103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A30CA-3766-0AEA-ECE1-C39D842BC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4B9C-CD86-83FA-60D2-DB5E058F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EE965-FC64-9B53-A8C6-E9A0278C2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1.9</a:t>
            </a:r>
            <a:endParaRPr lang="ru-RU" sz="2000">
              <a:solidFill>
                <a:srgbClr val="24292F"/>
              </a:solidFill>
              <a:latin typeface="Times New Roman"/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Перемещение изменений. Слияние веток </a:t>
            </a:r>
            <a:r>
              <a:rPr lang="en-US" sz="1800">
                <a:solidFill>
                  <a:srgbClr val="FF0000"/>
                </a:solidFill>
                <a:latin typeface="Times New Roman"/>
              </a:rPr>
              <a:t>master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и </a:t>
            </a:r>
            <a:r>
              <a:rPr lang="en-US" sz="1800">
                <a:solidFill>
                  <a:srgbClr val="FF0000"/>
                </a:solidFill>
                <a:latin typeface="Times New Roman"/>
              </a:rPr>
              <a:t>se. </a:t>
            </a:r>
          </a:p>
          <a:p>
            <a:pPr marL="0" indent="0" algn="just">
              <a:buNone/>
            </a:pPr>
            <a:endParaRPr lang="ru-RU" sz="110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784AF-02EE-43C6-09A0-CD5C0D74EBA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BA4C743-9A76-AB0A-C760-44F9C67C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9" y="2739756"/>
            <a:ext cx="4409125" cy="140914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193404-19CC-F812-3063-9BD712107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9" y="4300159"/>
            <a:ext cx="3136677" cy="186606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978F9AC-81C0-635E-58EB-498C24CBD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657" y="2540285"/>
            <a:ext cx="4608330" cy="24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26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F8A7-6AAC-5FF4-2500-26FE279D8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6AB2-E8D2-7A15-F39E-D7AABC54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59" y="283562"/>
            <a:ext cx="9687193" cy="415498"/>
          </a:xfrm>
        </p:spPr>
        <p:txBody>
          <a:bodyPr/>
          <a:lstStyle/>
          <a:p>
            <a:r>
              <a:rPr lang="ru-RU" sz="3000"/>
              <a:t>Этап проектирования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CFCB-9843-4E50-DF75-BB277797B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" y="1685231"/>
            <a:ext cx="10695766" cy="4936285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>
                <a:solidFill>
                  <a:srgbClr val="FF0000"/>
                </a:solidFill>
                <a:latin typeface="Times New Roman"/>
                <a:cs typeface="Times New Roman"/>
              </a:rPr>
              <a:t>Приложение 1.9</a:t>
            </a:r>
            <a:endParaRPr lang="ru-RU" sz="1100">
              <a:solidFill>
                <a:srgbClr val="24292F"/>
              </a:solidFill>
            </a:endParaRPr>
          </a:p>
          <a:p>
            <a:pPr marL="0" indent="0" algn="just">
              <a:buNone/>
            </a:pPr>
            <a:r>
              <a:rPr lang="ru-RU" sz="1800">
                <a:solidFill>
                  <a:srgbClr val="FF0000"/>
                </a:solidFill>
                <a:latin typeface="Times New Roman"/>
                <a:ea typeface="Noto Sans"/>
                <a:cs typeface="Times New Roman"/>
              </a:rPr>
              <a:t>На данном слайде необходимо продемонстрировать.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Удаление веток </a:t>
            </a:r>
            <a:r>
              <a:rPr lang="en-US" sz="1800">
                <a:solidFill>
                  <a:srgbClr val="FF0000"/>
                </a:solidFill>
                <a:latin typeface="Times New Roman"/>
              </a:rPr>
              <a:t>cl </a:t>
            </a:r>
            <a:r>
              <a:rPr lang="ru-RU" sz="1800">
                <a:solidFill>
                  <a:srgbClr val="FF0000"/>
                </a:solidFill>
                <a:latin typeface="Times New Roman"/>
              </a:rPr>
              <a:t>и </a:t>
            </a:r>
            <a:r>
              <a:rPr lang="en-US" sz="1800">
                <a:solidFill>
                  <a:srgbClr val="FF0000"/>
                </a:solidFill>
                <a:latin typeface="Times New Roman"/>
              </a:rPr>
              <a:t>se</a:t>
            </a:r>
            <a:endParaRPr lang="ru-RU" sz="1800">
              <a:latin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D5C9A-B965-F765-5600-F4175DE220B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5" y="1052399"/>
            <a:ext cx="8548988" cy="634056"/>
          </a:xfrm>
        </p:spPr>
        <p:txBody>
          <a:bodyPr>
            <a:noAutofit/>
          </a:bodyPr>
          <a:lstStyle/>
          <a:p>
            <a:r>
              <a:rPr lang="ru-RU" sz="2000" b="0">
                <a:solidFill>
                  <a:srgbClr val="E60000"/>
                </a:solidFill>
                <a:latin typeface="Times New Roman"/>
                <a:cs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lang="ru-RU"/>
          </a:p>
        </p:txBody>
      </p:sp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012E27-EB22-2864-0BB4-96B64705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0" y="2888241"/>
            <a:ext cx="8390253" cy="25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44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02564" y="1808117"/>
            <a:ext cx="10145768" cy="469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освоены </a:t>
            </a:r>
            <a:r>
              <a:rPr lang="ru-RU" sz="2000">
                <a:latin typeface="Times New Roman"/>
                <a:ea typeface="Times New Roman"/>
                <a:cs typeface="Times New Roman"/>
                <a:sym typeface="Times New Roman"/>
              </a:rPr>
              <a:t>следующие навыки:</a:t>
            </a:r>
            <a:endParaRPr lang="ru-RU" sz="2000">
              <a:latin typeface="Times New Roman"/>
              <a:ea typeface="Times New Roman"/>
              <a:cs typeface="Times New Roman"/>
            </a:endParaRP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sz="2000">
                <a:latin typeface="Times New Roman"/>
                <a:ea typeface="Times New Roman"/>
                <a:cs typeface="Times New Roman"/>
              </a:rPr>
              <a:t>Создание и инициализация репозитория </a:t>
            </a:r>
            <a:r>
              <a:rPr lang="ru-RU" sz="2000" err="1">
                <a:latin typeface="Times New Roman"/>
                <a:ea typeface="Times New Roman"/>
                <a:cs typeface="Times New Roman"/>
              </a:rPr>
              <a:t>Git</a:t>
            </a:r>
            <a:r>
              <a:rPr lang="ru-RU" sz="2000">
                <a:latin typeface="Times New Roman"/>
                <a:ea typeface="Times New Roman"/>
                <a:cs typeface="Times New Roman"/>
              </a:rPr>
              <a:t> для управления версиями проекта.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sz="2000">
                <a:latin typeface="Times New Roman"/>
                <a:ea typeface="Times New Roman"/>
                <a:cs typeface="Times New Roman"/>
              </a:rPr>
              <a:t>Работа с </a:t>
            </a:r>
            <a:r>
              <a:rPr lang="ru-RU" sz="2000" err="1">
                <a:latin typeface="Times New Roman"/>
                <a:ea typeface="Times New Roman"/>
                <a:cs typeface="Times New Roman"/>
              </a:rPr>
              <a:t>Git</a:t>
            </a:r>
            <a:r>
              <a:rPr lang="ru-RU" sz="2000"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000" err="1">
                <a:latin typeface="Times New Roman"/>
                <a:ea typeface="Times New Roman"/>
                <a:cs typeface="Times New Roman"/>
              </a:rPr>
              <a:t>bash</a:t>
            </a:r>
            <a:r>
              <a:rPr lang="ru-RU" sz="2000">
                <a:latin typeface="Times New Roman"/>
                <a:ea typeface="Times New Roman"/>
                <a:cs typeface="Times New Roman"/>
              </a:rPr>
              <a:t> для выполнения основных команд и управления </a:t>
            </a:r>
            <a:r>
              <a:rPr lang="ru-RU" sz="2000" err="1">
                <a:latin typeface="Times New Roman"/>
                <a:ea typeface="Times New Roman"/>
                <a:cs typeface="Times New Roman"/>
              </a:rPr>
              <a:t>репезиториями</a:t>
            </a:r>
            <a:r>
              <a:rPr lang="ru-RU" sz="2000">
                <a:latin typeface="Times New Roman"/>
                <a:ea typeface="Times New Roman"/>
                <a:cs typeface="Times New Roman"/>
              </a:rPr>
              <a:t> через командную строку.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Создание новых веток.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Внесение изменений в файлы, их сохранение и  фиксация в репозитории.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Создание системы для ведения дневников, позволяющей отслеживать успеваемость и поведение учащихся.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Создание электронного журнала, который обеспечивает удобный доступ к информации о посещаемости  и успеваемости учащихся, что позволяет легко отслеживать динамику обучения</a:t>
            </a:r>
          </a:p>
          <a:p>
            <a:pPr indent="-457200" algn="just">
              <a:spcBef>
                <a:spcPts val="0"/>
              </a:spcBef>
              <a:buAutoNum type="arabicPeriod"/>
            </a:pPr>
            <a:endParaRPr lang="ru-RU" sz="200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458330" y="1882241"/>
            <a:ext cx="9714010" cy="483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indent="-457200">
              <a:spcBef>
                <a:spcPts val="0"/>
              </a:spcBef>
              <a:buSzPct val="100000"/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Times New Roman"/>
              </a:rPr>
              <a:t>Сидоров, А. П. Основы программирования: учебник для начинающих / А. П. Сидоров, М. В. Ковалев. — 2-е изд., </a:t>
            </a:r>
            <a:r>
              <a:rPr lang="ru-RU" sz="1800" err="1">
                <a:solidFill>
                  <a:schemeClr val="tx1"/>
                </a:solidFill>
                <a:latin typeface="Times New Roman"/>
              </a:rPr>
              <a:t>перераб</a:t>
            </a:r>
            <a:r>
              <a:rPr lang="ru-RU" sz="1800" dirty="0">
                <a:solidFill>
                  <a:schemeClr val="tx1"/>
                </a:solidFill>
                <a:latin typeface="Times New Roman"/>
              </a:rPr>
              <a:t>. и доп. — Санкт-Петербург : Питер, 2022. — 350 с. — (Образовательные технологии). — ISBN 978-5-4461-1234-5. — Текст : электронный // Образовательная платформа ЛитРес [сайт]. — URL: </a:t>
            </a:r>
            <a:r>
              <a:rPr lang="ru-RU" sz="1800" dirty="0">
                <a:solidFill>
                  <a:schemeClr val="tx1"/>
                </a:solidFill>
                <a:latin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https://litres.ru/bcode/123456</a:t>
            </a:r>
            <a:r>
              <a:rPr lang="ru-RU" sz="1800" dirty="0">
                <a:solidFill>
                  <a:schemeClr val="tx1"/>
                </a:solidFill>
                <a:latin typeface="Times New Roman"/>
              </a:rPr>
              <a:t> </a:t>
            </a:r>
          </a:p>
          <a:p>
            <a:pPr indent="-457200">
              <a:spcBef>
                <a:spcPts val="0"/>
              </a:spcBef>
              <a:buSzPct val="100000"/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Times New Roman"/>
              </a:rPr>
              <a:t>Петров, И. И. Введение в информационные технологии: учебное пособие / И. И. Петров, А. Н. Смирнов. — Москва : Издательство МГУ, 2023. — 400 с. — (Учебные пособия). — ISBN 978-5-9999-9999-9. — Текст : электронный // Образовательная платформа </a:t>
            </a:r>
            <a:r>
              <a:rPr lang="ru-RU" sz="1800" err="1">
                <a:solidFill>
                  <a:schemeClr val="tx1"/>
                </a:solidFill>
                <a:latin typeface="Times New Roman"/>
              </a:rPr>
              <a:t>КиберЛенинка</a:t>
            </a:r>
            <a:r>
              <a:rPr lang="ru-RU" sz="1800" dirty="0">
                <a:solidFill>
                  <a:schemeClr val="tx1"/>
                </a:solidFill>
                <a:latin typeface="Times New Roman"/>
              </a:rPr>
              <a:t> [сайт]. — URL: </a:t>
            </a:r>
            <a:r>
              <a:rPr lang="ru-RU" sz="1800" dirty="0">
                <a:solidFill>
                  <a:schemeClr val="tx1"/>
                </a:solidFill>
                <a:latin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https://cyberleninka.ru/bcode/987654</a:t>
            </a:r>
            <a:endParaRPr lang="ru-RU" sz="1800" dirty="0">
              <a:solidFill>
                <a:schemeClr val="tx1"/>
              </a:solidFill>
              <a:latin typeface="Times New Roman"/>
            </a:endParaRPr>
          </a:p>
          <a:p>
            <a:pPr indent="-457200">
              <a:spcBef>
                <a:spcPts val="0"/>
              </a:spcBef>
              <a:buSzPct val="100000"/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Times New Roman"/>
              </a:rPr>
              <a:t>Вас</a:t>
            </a: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</a:rPr>
              <a:t>ильев, Р. С. Алгоритмы и структуры данных: практикум / Р. С. Васильев, Е. А. Федорова. — Москва : Издательство Наука, 2021. — 240 с. — (Учебная литература). — ISBN 978-5-1234-5678-9. — Текст : электронный // Образовательная платформа Springer [сайт]. — URL: </a:t>
            </a: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https://springer.com/bcode/567890</a:t>
            </a:r>
            <a:endParaRPr lang="ru-RU" sz="1800">
              <a:solidFill>
                <a:schemeClr val="tx1"/>
              </a:solidFill>
              <a:latin typeface="Times New Roman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indent="-457200">
              <a:spcBef>
                <a:spcPts val="0"/>
              </a:spcBef>
              <a:buSzPct val="100000"/>
              <a:buAutoNum type="arabicPeriod"/>
            </a:pPr>
            <a:r>
              <a:rPr lang="ru-RU" sz="1800" dirty="0">
                <a:solidFill>
                  <a:schemeClr val="tx1"/>
                </a:solidFill>
                <a:latin typeface="Times New Roman"/>
              </a:rPr>
              <a:t>Ку</a:t>
            </a: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</a:rPr>
              <a:t>знецов, Д. В. Современные базы данных: теоретические основы и практические аспекты / Д. В. Кузнецов, Л. А. Рябова. — 4-е изд., </a:t>
            </a:r>
            <a:r>
              <a:rPr lang="ru-RU" sz="1800" err="1">
                <a:solidFill>
                  <a:schemeClr val="tx1"/>
                </a:solidFill>
                <a:latin typeface="Times New Roman"/>
                <a:cs typeface="Times New Roman"/>
              </a:rPr>
              <a:t>перераб</a:t>
            </a: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</a:rPr>
              <a:t>. — Екатеринбург : </a:t>
            </a:r>
            <a:r>
              <a:rPr lang="ru-RU" sz="1800" err="1">
                <a:solidFill>
                  <a:schemeClr val="tx1"/>
                </a:solidFill>
                <a:latin typeface="Times New Roman"/>
                <a:cs typeface="Times New Roman"/>
              </a:rPr>
              <a:t>УралГТУ</a:t>
            </a: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</a:rPr>
              <a:t>, 2023. — 512 с. — (Научные исследования). — ISBN 978-5-7890-1234-5. — Текст : электронный // Образовательная платформа </a:t>
            </a:r>
            <a:r>
              <a:rPr lang="ru-RU" sz="1800" err="1">
                <a:solidFill>
                  <a:schemeClr val="tx1"/>
                </a:solidFill>
                <a:latin typeface="Times New Roman"/>
                <a:cs typeface="Times New Roman"/>
              </a:rPr>
              <a:t>eLibrary</a:t>
            </a: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</a:rPr>
              <a:t> [сайт]. — URL: </a:t>
            </a:r>
            <a:r>
              <a:rPr lang="ru-RU" sz="1800" dirty="0">
                <a:solidFill>
                  <a:schemeClr val="tx1"/>
                </a:solidFill>
                <a:latin typeface="Times New Roman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https://elibrary.ru/bcode/234567</a:t>
            </a:r>
            <a:endParaRPr lang="ru-RU" sz="1800">
              <a:solidFill>
                <a:schemeClr val="tx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indent="-457200">
              <a:spcBef>
                <a:spcPts val="0"/>
              </a:spcBef>
              <a:buSzPct val="100000"/>
              <a:buAutoNum type="arabicPeriod"/>
            </a:pPr>
            <a:endParaRPr lang="ru-RU" sz="2000">
              <a:solidFill>
                <a:srgbClr val="4A4947"/>
              </a:solidFill>
            </a:endParaRPr>
          </a:p>
          <a:p>
            <a:pPr marL="0" indent="0">
              <a:spcBef>
                <a:spcPts val="0"/>
              </a:spcBef>
              <a:buSzPct val="100000"/>
              <a:buNone/>
            </a:pPr>
            <a:endParaRPr lang="ru-RU" sz="2000">
              <a:solidFill>
                <a:srgbClr val="4A4947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2000">
              <a:solidFill>
                <a:srgbClr val="4A4947"/>
              </a:solidFill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1.1. Гит.docx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1.2. Гит.docx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1.3. Гит.docx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1.4. Гит.docx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1.5. Гит.docx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1.6. Гит.docx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1.7. Гит.docx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1.8. Гит.docx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1.9. Гит.docx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56"/>
              </a:spcBef>
              <a:spcAft>
                <a:spcPts val="0"/>
              </a:spcAft>
              <a:buSzPts val="2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Приложения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79673" y="1278346"/>
            <a:ext cx="10537946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ru-RU" sz="2800">
              <a:solidFill>
                <a:srgbClr val="FF0000"/>
              </a:solidFill>
              <a:latin typeface="Times New Roman"/>
            </a:endParaRP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Создание проекта</a:t>
            </a:r>
            <a:endParaRPr lang="ru-RU" sz="1800" dirty="0"/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Рисунок 4 - Создание каталога и файла</a:t>
            </a: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Рисунок 5 - Содержание файла</a:t>
            </a: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Рисунок 6 - Создание репозитория</a:t>
            </a: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Рисунок 7 - Добавление в репозиторий</a:t>
            </a:r>
          </a:p>
          <a:p>
            <a:pPr lvl="0" indent="718820" algn="just">
              <a:buSzPts val="2000"/>
            </a:pPr>
            <a:endParaRPr lang="ru-RU" sz="2000" b="0" i="0" u="none" strike="noStrike" cap="none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B81990-43A1-50BA-FD34-9C5881C97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8" y="3504482"/>
            <a:ext cx="4268951" cy="1638300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Мультимедийное программное обеспечение, программное обеспечение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6EF698-7A8E-741C-7026-9475AF4C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9" y="5142647"/>
            <a:ext cx="4850215" cy="112395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6E449AB-580D-783E-E9DC-7FEB99B94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024" y="3398696"/>
            <a:ext cx="4707281" cy="13335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884C7D-67B9-B47B-46DD-91BEB15E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136" y="5232247"/>
            <a:ext cx="4121135" cy="115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368272" y="1845425"/>
            <a:ext cx="9914979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indent="718820" algn="just">
              <a:buSzPts val="2000"/>
            </a:pPr>
            <a:r>
              <a:rPr lang="ru-RU" sz="18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</a:t>
            </a:r>
            <a:r>
              <a:rPr lang="ru-RU" sz="1800" dirty="0">
                <a:solidFill>
                  <a:srgbClr val="FF0000"/>
                </a:solidFill>
                <a:latin typeface="Times New Roman"/>
                <a:cs typeface="Times New Roman"/>
                <a:sym typeface="Times New Roman"/>
              </a:rPr>
              <a:t>нужно </a:t>
            </a:r>
            <a:r>
              <a:rPr lang="ru-RU" sz="1800" dirty="0">
                <a:solidFill>
                  <a:srgbClr val="FF0000"/>
                </a:solidFill>
                <a:latin typeface="Times New Roman"/>
                <a:sym typeface="Times New Roman"/>
              </a:rPr>
              <a:t>Проверить  состояния </a:t>
            </a:r>
            <a:r>
              <a:rPr lang="ru-RU" sz="1800" err="1">
                <a:solidFill>
                  <a:srgbClr val="FF0000"/>
                </a:solidFill>
                <a:latin typeface="Times New Roman"/>
                <a:sym typeface="Times New Roman"/>
              </a:rPr>
              <a:t>репетизория</a:t>
            </a:r>
            <a:endParaRPr lang="ru-RU" sz="1800" dirty="0">
              <a:solidFill>
                <a:srgbClr val="FF0000"/>
              </a:solidFill>
              <a:latin typeface="Times New Roman"/>
              <a:ea typeface="Times New Roman"/>
              <a:cs typeface="Times New Roman"/>
            </a:endParaRPr>
          </a:p>
          <a:p>
            <a:pPr algn="just"/>
            <a:r>
              <a:rPr lang="ru-RU" sz="1800" dirty="0">
                <a:solidFill>
                  <a:srgbClr val="FF0000"/>
                </a:solidFill>
                <a:latin typeface="Times New Roman"/>
              </a:rPr>
              <a:t>          Рисунок 8 - Проверка состояния репозитория</a:t>
            </a:r>
          </a:p>
          <a:p>
            <a:pPr lvl="0" indent="718820" algn="just">
              <a:buSzPts val="2000"/>
            </a:pPr>
            <a:endParaRPr lang="ru-RU" sz="2000" b="0" i="0" u="none" strike="noStrike" cap="none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609AF0-624A-AE42-320B-1B407196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403" y="3449642"/>
            <a:ext cx="7173350" cy="1710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75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Организационный этап  </vt:lpstr>
      <vt:lpstr>Подготовительный этап</vt:lpstr>
      <vt:lpstr>Исследовательский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Отчетный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 </dc:title>
  <dc:creator>Катя</dc:creator>
  <cp:revision>191</cp:revision>
  <dcterms:created xsi:type="dcterms:W3CDTF">2020-03-27T22:15:06Z</dcterms:created>
  <dcterms:modified xsi:type="dcterms:W3CDTF">2025-06-07T19:27:36Z</dcterms:modified>
</cp:coreProperties>
</file>